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72C5C-4F9E-459A-BFF9-BB821ECAC655}" type="doc">
      <dgm:prSet loTypeId="urn:microsoft.com/office/officeart/2005/8/layout/hProcess11" loCatId="process" qsTypeId="urn:microsoft.com/office/officeart/2005/8/quickstyle/simple5" qsCatId="simple" csTypeId="urn:microsoft.com/office/officeart/2005/8/colors/accent4_1" csCatId="accent4" phldr="1"/>
      <dgm:spPr/>
    </dgm:pt>
    <dgm:pt modelId="{FB1BD17E-8783-44A6-BF01-46A4966C85F0}">
      <dgm:prSet phldrT="[Text]"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1958</a:t>
          </a:r>
        </a:p>
        <a:p>
          <a:pPr algn="ctr"/>
          <a:r>
            <a:rPr lang="sk-SK" sz="1050" dirty="0" smtClean="0">
              <a:solidFill>
                <a:schemeClr val="tx2"/>
              </a:solidFill>
            </a:rPr>
            <a:t>Belgicko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Francúzsko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Holandsko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Luxembursko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Nemecko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Taliansko</a:t>
          </a:r>
          <a:endParaRPr lang="sk-SK" sz="1050" dirty="0">
            <a:solidFill>
              <a:schemeClr val="tx2"/>
            </a:solidFill>
          </a:endParaRPr>
        </a:p>
      </dgm:t>
    </dgm:pt>
    <dgm:pt modelId="{2D571005-F742-43F2-BD27-F1A2A7B79683}" type="parTrans" cxnId="{4872CA7C-852A-44BF-B516-52AA76313033}">
      <dgm:prSet/>
      <dgm:spPr/>
      <dgm:t>
        <a:bodyPr/>
        <a:lstStyle/>
        <a:p>
          <a:endParaRPr lang="sk-SK"/>
        </a:p>
      </dgm:t>
    </dgm:pt>
    <dgm:pt modelId="{E2710339-13BA-41C8-AA75-51E970B7EC65}" type="sibTrans" cxnId="{4872CA7C-852A-44BF-B516-52AA76313033}">
      <dgm:prSet/>
      <dgm:spPr/>
      <dgm:t>
        <a:bodyPr/>
        <a:lstStyle/>
        <a:p>
          <a:endParaRPr lang="sk-SK"/>
        </a:p>
      </dgm:t>
    </dgm:pt>
    <dgm:pt modelId="{6F1BA394-52B2-41E9-B1F3-4F3317F3A7A8}">
      <dgm:prSet phldrT="[Text]"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1986</a:t>
          </a:r>
        </a:p>
        <a:p>
          <a:pPr algn="ctr"/>
          <a:r>
            <a:rPr lang="sk-SK" sz="1050" dirty="0" smtClean="0">
              <a:solidFill>
                <a:schemeClr val="tx2"/>
              </a:solidFill>
            </a:rPr>
            <a:t>Portugalsko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Španielsko</a:t>
          </a:r>
          <a:endParaRPr lang="sk-SK" sz="1050" dirty="0">
            <a:solidFill>
              <a:schemeClr val="tx2"/>
            </a:solidFill>
          </a:endParaRPr>
        </a:p>
      </dgm:t>
    </dgm:pt>
    <dgm:pt modelId="{3DC118A6-F54F-4CAC-8B9B-9EC93832524D}" type="parTrans" cxnId="{B24595F6-8870-4677-B390-F8278B94C7EF}">
      <dgm:prSet/>
      <dgm:spPr/>
      <dgm:t>
        <a:bodyPr/>
        <a:lstStyle/>
        <a:p>
          <a:endParaRPr lang="sk-SK"/>
        </a:p>
      </dgm:t>
    </dgm:pt>
    <dgm:pt modelId="{7FFE1529-6ED2-4401-A552-1FF6E15AF381}" type="sibTrans" cxnId="{B24595F6-8870-4677-B390-F8278B94C7EF}">
      <dgm:prSet/>
      <dgm:spPr/>
      <dgm:t>
        <a:bodyPr/>
        <a:lstStyle/>
        <a:p>
          <a:endParaRPr lang="sk-SK"/>
        </a:p>
      </dgm:t>
    </dgm:pt>
    <dgm:pt modelId="{17008A82-1E77-45C4-96BB-3C6F9C9EFCBB}">
      <dgm:prSet phldrT="[Text]"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1995</a:t>
          </a:r>
        </a:p>
        <a:p>
          <a:pPr algn="ctr"/>
          <a:r>
            <a:rPr lang="sk-SK" sz="1050" dirty="0" smtClean="0">
              <a:solidFill>
                <a:schemeClr val="tx2"/>
              </a:solidFill>
            </a:rPr>
            <a:t>Fínsko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Rakúsko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Švédsko</a:t>
          </a:r>
          <a:endParaRPr lang="sk-SK" sz="1050" dirty="0">
            <a:solidFill>
              <a:schemeClr val="tx2"/>
            </a:solidFill>
          </a:endParaRPr>
        </a:p>
      </dgm:t>
    </dgm:pt>
    <dgm:pt modelId="{9B4C6504-212C-4077-97DD-73053B70D20F}" type="parTrans" cxnId="{38D62447-6FBD-4F48-9127-C627903F129C}">
      <dgm:prSet/>
      <dgm:spPr/>
      <dgm:t>
        <a:bodyPr/>
        <a:lstStyle/>
        <a:p>
          <a:endParaRPr lang="sk-SK"/>
        </a:p>
      </dgm:t>
    </dgm:pt>
    <dgm:pt modelId="{178F5606-3FA4-4312-81EF-424A06298860}" type="sibTrans" cxnId="{38D62447-6FBD-4F48-9127-C627903F129C}">
      <dgm:prSet/>
      <dgm:spPr/>
      <dgm:t>
        <a:bodyPr/>
        <a:lstStyle/>
        <a:p>
          <a:endParaRPr lang="sk-SK"/>
        </a:p>
      </dgm:t>
    </dgm:pt>
    <dgm:pt modelId="{E45BFF3C-8BD9-44E5-B7D2-127996AC9AEC}">
      <dgm:prSet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2004</a:t>
          </a:r>
          <a:endParaRPr lang="sk-SK" sz="1000" b="1" dirty="0" smtClean="0">
            <a:solidFill>
              <a:schemeClr val="tx2">
                <a:lumMod val="75000"/>
              </a:schemeClr>
            </a:solidFill>
          </a:endParaRPr>
        </a:p>
        <a:p>
          <a:pPr algn="ctr"/>
          <a:r>
            <a:rPr lang="sk-SK" sz="1050" b="0" i="0" dirty="0" smtClean="0">
              <a:solidFill>
                <a:schemeClr val="tx2"/>
              </a:solidFill>
            </a:rPr>
            <a:t>Estónsko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Lotyšsko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Litva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Poľsko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Slovensko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Česko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Maďarsko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Slovinsko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Malta</a:t>
          </a:r>
          <a:br>
            <a:rPr lang="sk-SK" sz="1050" b="0" i="0" dirty="0" smtClean="0">
              <a:solidFill>
                <a:schemeClr val="tx2"/>
              </a:solidFill>
            </a:rPr>
          </a:br>
          <a:r>
            <a:rPr lang="sk-SK" sz="1050" b="0" i="0" dirty="0" smtClean="0">
              <a:solidFill>
                <a:schemeClr val="tx2"/>
              </a:solidFill>
            </a:rPr>
            <a:t>Cyprus</a:t>
          </a:r>
          <a:endParaRPr lang="sk-SK" sz="1050" b="0" dirty="0">
            <a:solidFill>
              <a:schemeClr val="tx2"/>
            </a:solidFill>
          </a:endParaRPr>
        </a:p>
      </dgm:t>
    </dgm:pt>
    <dgm:pt modelId="{B56F34BD-4509-48DE-AFDC-4CFF634E7F93}" type="parTrans" cxnId="{B7B8DB5F-E21A-4C71-BF94-E4AF314E5BDF}">
      <dgm:prSet/>
      <dgm:spPr/>
      <dgm:t>
        <a:bodyPr/>
        <a:lstStyle/>
        <a:p>
          <a:endParaRPr lang="sk-SK"/>
        </a:p>
      </dgm:t>
    </dgm:pt>
    <dgm:pt modelId="{EE802861-E918-473F-A963-6D7A7AE86180}" type="sibTrans" cxnId="{B7B8DB5F-E21A-4C71-BF94-E4AF314E5BDF}">
      <dgm:prSet/>
      <dgm:spPr/>
      <dgm:t>
        <a:bodyPr/>
        <a:lstStyle/>
        <a:p>
          <a:endParaRPr lang="sk-SK"/>
        </a:p>
      </dgm:t>
    </dgm:pt>
    <dgm:pt modelId="{688EE261-8466-4B45-A663-137493551450}">
      <dgm:prSet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1973</a:t>
          </a:r>
          <a:endParaRPr lang="sk-SK" sz="1600" b="1" dirty="0" smtClean="0">
            <a:solidFill>
              <a:schemeClr val="tx2">
                <a:lumMod val="75000"/>
              </a:schemeClr>
            </a:solidFill>
          </a:endParaRPr>
        </a:p>
        <a:p>
          <a:pPr algn="ctr"/>
          <a:r>
            <a:rPr lang="sk-SK" sz="1050" dirty="0" smtClean="0">
              <a:solidFill>
                <a:schemeClr val="tx2"/>
              </a:solidFill>
            </a:rPr>
            <a:t>Írsko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Dánsko</a:t>
          </a:r>
          <a:br>
            <a:rPr lang="sk-SK" sz="1050" dirty="0" smtClean="0">
              <a:solidFill>
                <a:schemeClr val="tx2"/>
              </a:solidFill>
            </a:rPr>
          </a:br>
          <a:r>
            <a:rPr lang="sk-SK" sz="1050" dirty="0" smtClean="0">
              <a:solidFill>
                <a:schemeClr val="tx2"/>
              </a:solidFill>
            </a:rPr>
            <a:t>Spojené </a:t>
          </a:r>
          <a:r>
            <a:rPr lang="sk-SK" sz="1050" dirty="0" err="1" smtClean="0">
              <a:solidFill>
                <a:schemeClr val="tx2"/>
              </a:solidFill>
            </a:rPr>
            <a:t>kraľovstvo</a:t>
          </a:r>
          <a:endParaRPr lang="sk-SK" sz="1200" dirty="0">
            <a:solidFill>
              <a:schemeClr val="tx2"/>
            </a:solidFill>
          </a:endParaRPr>
        </a:p>
      </dgm:t>
    </dgm:pt>
    <dgm:pt modelId="{F8AB4FF8-56F0-4B31-A685-2C5C7F4CF7ED}" type="parTrans" cxnId="{63B1E5E0-E3A0-40AF-AC4B-A4FFF14F472C}">
      <dgm:prSet/>
      <dgm:spPr/>
      <dgm:t>
        <a:bodyPr/>
        <a:lstStyle/>
        <a:p>
          <a:endParaRPr lang="sk-SK"/>
        </a:p>
      </dgm:t>
    </dgm:pt>
    <dgm:pt modelId="{4D7EC6A9-E6C6-4044-A97F-328779E7FB6D}" type="sibTrans" cxnId="{63B1E5E0-E3A0-40AF-AC4B-A4FFF14F472C}">
      <dgm:prSet/>
      <dgm:spPr/>
      <dgm:t>
        <a:bodyPr/>
        <a:lstStyle/>
        <a:p>
          <a:endParaRPr lang="sk-SK"/>
        </a:p>
      </dgm:t>
    </dgm:pt>
    <dgm:pt modelId="{A66A53ED-36E1-4145-97F6-985EC17A7D80}">
      <dgm:prSet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1981</a:t>
          </a:r>
          <a:endParaRPr lang="sk-SK" sz="2000" b="1" dirty="0" smtClean="0">
            <a:solidFill>
              <a:schemeClr val="tx2">
                <a:lumMod val="75000"/>
              </a:schemeClr>
            </a:solidFill>
          </a:endParaRPr>
        </a:p>
        <a:p>
          <a:pPr algn="ctr"/>
          <a:r>
            <a:rPr lang="sk-SK" sz="1050" dirty="0" smtClean="0">
              <a:solidFill>
                <a:schemeClr val="tx2"/>
              </a:solidFill>
            </a:rPr>
            <a:t>Grécko</a:t>
          </a:r>
          <a:endParaRPr lang="sk-SK" sz="1200" dirty="0">
            <a:solidFill>
              <a:schemeClr val="tx2"/>
            </a:solidFill>
          </a:endParaRPr>
        </a:p>
      </dgm:t>
    </dgm:pt>
    <dgm:pt modelId="{3E68C79A-4C00-4157-BE0E-4D4AF99E75B8}" type="parTrans" cxnId="{64BB7ED5-9041-4F2C-88BE-A5103E5202A3}">
      <dgm:prSet/>
      <dgm:spPr/>
      <dgm:t>
        <a:bodyPr/>
        <a:lstStyle/>
        <a:p>
          <a:endParaRPr lang="sk-SK"/>
        </a:p>
      </dgm:t>
    </dgm:pt>
    <dgm:pt modelId="{D64ED2FA-71ED-4445-B9F6-3EF1804E5164}" type="sibTrans" cxnId="{64BB7ED5-9041-4F2C-88BE-A5103E5202A3}">
      <dgm:prSet/>
      <dgm:spPr/>
      <dgm:t>
        <a:bodyPr/>
        <a:lstStyle/>
        <a:p>
          <a:endParaRPr lang="sk-SK"/>
        </a:p>
      </dgm:t>
    </dgm:pt>
    <dgm:pt modelId="{03A3D13F-116A-4742-951D-BB3EC1EC7CA4}">
      <dgm:prSet custT="1"/>
      <dgm:spPr/>
      <dgm:t>
        <a:bodyPr anchor="ctr"/>
        <a:lstStyle/>
        <a:p>
          <a:pPr algn="ctr"/>
          <a:r>
            <a:rPr lang="sk-SK" sz="1400" b="1" dirty="0" smtClean="0">
              <a:solidFill>
                <a:schemeClr val="tx2">
                  <a:lumMod val="75000"/>
                </a:schemeClr>
              </a:solidFill>
            </a:rPr>
            <a:t>2007</a:t>
          </a:r>
          <a:endParaRPr lang="sk-SK" sz="1000" b="1" dirty="0" smtClean="0">
            <a:solidFill>
              <a:schemeClr val="tx2">
                <a:lumMod val="75000"/>
              </a:schemeClr>
            </a:solidFill>
          </a:endParaRPr>
        </a:p>
        <a:p>
          <a:pPr algn="ctr"/>
          <a:r>
            <a:rPr lang="sk-SK" sz="1050" b="0" dirty="0" smtClean="0">
              <a:solidFill>
                <a:schemeClr val="tx2"/>
              </a:solidFill>
            </a:rPr>
            <a:t>Bulharsko</a:t>
          </a:r>
          <a:br>
            <a:rPr lang="sk-SK" sz="1050" b="0" dirty="0" smtClean="0">
              <a:solidFill>
                <a:schemeClr val="tx2"/>
              </a:solidFill>
            </a:rPr>
          </a:br>
          <a:r>
            <a:rPr lang="sk-SK" sz="1050" b="0" dirty="0" smtClean="0">
              <a:solidFill>
                <a:schemeClr val="tx2"/>
              </a:solidFill>
            </a:rPr>
            <a:t>Rumunsko</a:t>
          </a:r>
          <a:endParaRPr lang="sk-SK" sz="1050" b="1" dirty="0">
            <a:solidFill>
              <a:schemeClr val="tx2">
                <a:lumMod val="75000"/>
              </a:schemeClr>
            </a:solidFill>
          </a:endParaRPr>
        </a:p>
      </dgm:t>
    </dgm:pt>
    <dgm:pt modelId="{870E171B-B935-4D47-A4EE-A37EC6A3A591}" type="parTrans" cxnId="{651A10B5-0886-490A-BCDF-064DD45E1860}">
      <dgm:prSet/>
      <dgm:spPr/>
      <dgm:t>
        <a:bodyPr/>
        <a:lstStyle/>
        <a:p>
          <a:endParaRPr lang="sk-SK"/>
        </a:p>
      </dgm:t>
    </dgm:pt>
    <dgm:pt modelId="{1DBA5D6A-C978-4F9C-97C5-78520BF1A1C0}" type="sibTrans" cxnId="{651A10B5-0886-490A-BCDF-064DD45E1860}">
      <dgm:prSet/>
      <dgm:spPr/>
      <dgm:t>
        <a:bodyPr/>
        <a:lstStyle/>
        <a:p>
          <a:endParaRPr lang="sk-SK"/>
        </a:p>
      </dgm:t>
    </dgm:pt>
    <dgm:pt modelId="{4D55CB6F-1591-4D15-810D-1FFDEE57DD2F}" type="pres">
      <dgm:prSet presAssocID="{0B872C5C-4F9E-459A-BFF9-BB821ECAC655}" presName="Name0" presStyleCnt="0">
        <dgm:presLayoutVars>
          <dgm:dir/>
          <dgm:resizeHandles val="exact"/>
        </dgm:presLayoutVars>
      </dgm:prSet>
      <dgm:spPr/>
    </dgm:pt>
    <dgm:pt modelId="{3A2E34AB-B375-4E85-AD1F-04F4200D6364}" type="pres">
      <dgm:prSet presAssocID="{0B872C5C-4F9E-459A-BFF9-BB821ECAC655}" presName="arrow" presStyleLbl="bgShp" presStyleIdx="0" presStyleCnt="1"/>
      <dgm:spPr/>
    </dgm:pt>
    <dgm:pt modelId="{74D8EAF2-2673-4A6C-9B22-EC68303336DA}" type="pres">
      <dgm:prSet presAssocID="{0B872C5C-4F9E-459A-BFF9-BB821ECAC655}" presName="points" presStyleCnt="0"/>
      <dgm:spPr/>
    </dgm:pt>
    <dgm:pt modelId="{536AD293-0B23-40D2-9A07-E4EECD711437}" type="pres">
      <dgm:prSet presAssocID="{FB1BD17E-8783-44A6-BF01-46A4966C85F0}" presName="compositeA" presStyleCnt="0"/>
      <dgm:spPr/>
    </dgm:pt>
    <dgm:pt modelId="{DD344406-1E3E-4A7A-9587-36D105CC356B}" type="pres">
      <dgm:prSet presAssocID="{FB1BD17E-8783-44A6-BF01-46A4966C85F0}" presName="textA" presStyleLbl="revTx" presStyleIdx="0" presStyleCnt="7" custScaleX="14008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7237465-ECAE-4CC9-AEF5-89CA15BF1314}" type="pres">
      <dgm:prSet presAssocID="{FB1BD17E-8783-44A6-BF01-46A4966C85F0}" presName="circleA" presStyleLbl="node1" presStyleIdx="0" presStyleCnt="7"/>
      <dgm:spPr/>
    </dgm:pt>
    <dgm:pt modelId="{772F2F39-AC92-4D9C-A365-CAB391C8FC71}" type="pres">
      <dgm:prSet presAssocID="{FB1BD17E-8783-44A6-BF01-46A4966C85F0}" presName="spaceA" presStyleCnt="0"/>
      <dgm:spPr/>
    </dgm:pt>
    <dgm:pt modelId="{FBBA1DEA-0644-4A7C-B8C6-5C80411AFABC}" type="pres">
      <dgm:prSet presAssocID="{E2710339-13BA-41C8-AA75-51E970B7EC65}" presName="space" presStyleCnt="0"/>
      <dgm:spPr/>
    </dgm:pt>
    <dgm:pt modelId="{DBFE593F-9B87-48AC-8954-ED4EB1E505D6}" type="pres">
      <dgm:prSet presAssocID="{688EE261-8466-4B45-A663-137493551450}" presName="compositeB" presStyleCnt="0"/>
      <dgm:spPr/>
    </dgm:pt>
    <dgm:pt modelId="{094CAA15-C6D8-40AC-9107-7F4C44901005}" type="pres">
      <dgm:prSet presAssocID="{688EE261-8466-4B45-A663-137493551450}" presName="textB" presStyleLbl="revTx" presStyleIdx="1" presStyleCnt="7" custScaleX="12947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6F93B1A-4477-4F2C-B7C2-20C0554F0FE0}" type="pres">
      <dgm:prSet presAssocID="{688EE261-8466-4B45-A663-137493551450}" presName="circleB" presStyleLbl="node1" presStyleIdx="1" presStyleCnt="7"/>
      <dgm:spPr/>
    </dgm:pt>
    <dgm:pt modelId="{9B39D4C9-F192-470A-9173-9AB46AB9C389}" type="pres">
      <dgm:prSet presAssocID="{688EE261-8466-4B45-A663-137493551450}" presName="spaceB" presStyleCnt="0"/>
      <dgm:spPr/>
    </dgm:pt>
    <dgm:pt modelId="{9C302F26-7633-4B52-AF64-31B5A900ACEB}" type="pres">
      <dgm:prSet presAssocID="{4D7EC6A9-E6C6-4044-A97F-328779E7FB6D}" presName="space" presStyleCnt="0"/>
      <dgm:spPr/>
    </dgm:pt>
    <dgm:pt modelId="{CE872CD4-E885-428A-B7EE-6AACD554A1C8}" type="pres">
      <dgm:prSet presAssocID="{A66A53ED-36E1-4145-97F6-985EC17A7D80}" presName="compositeA" presStyleCnt="0"/>
      <dgm:spPr/>
    </dgm:pt>
    <dgm:pt modelId="{7D643FFC-C38A-42E1-8158-C44A935011CC}" type="pres">
      <dgm:prSet presAssocID="{A66A53ED-36E1-4145-97F6-985EC17A7D80}" presName="textA" presStyleLbl="revTx" presStyleIdx="2" presStyleCnt="7" custScaleX="16263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BC3F8C-964A-4C73-8221-86829C452E8F}" type="pres">
      <dgm:prSet presAssocID="{A66A53ED-36E1-4145-97F6-985EC17A7D80}" presName="circleA" presStyleLbl="node1" presStyleIdx="2" presStyleCnt="7"/>
      <dgm:spPr/>
    </dgm:pt>
    <dgm:pt modelId="{A6840BA1-5D11-4608-9C78-E4159BBEDA1D}" type="pres">
      <dgm:prSet presAssocID="{A66A53ED-36E1-4145-97F6-985EC17A7D80}" presName="spaceA" presStyleCnt="0"/>
      <dgm:spPr/>
    </dgm:pt>
    <dgm:pt modelId="{39C006D1-5989-4D5C-8B32-557B889309A5}" type="pres">
      <dgm:prSet presAssocID="{D64ED2FA-71ED-4445-B9F6-3EF1804E5164}" presName="space" presStyleCnt="0"/>
      <dgm:spPr/>
    </dgm:pt>
    <dgm:pt modelId="{240D9A8B-FF97-4460-A620-E0B672DE92D8}" type="pres">
      <dgm:prSet presAssocID="{6F1BA394-52B2-41E9-B1F3-4F3317F3A7A8}" presName="compositeB" presStyleCnt="0"/>
      <dgm:spPr/>
    </dgm:pt>
    <dgm:pt modelId="{1A0B7843-8443-4D35-BD4A-01551FC0E87A}" type="pres">
      <dgm:prSet presAssocID="{6F1BA394-52B2-41E9-B1F3-4F3317F3A7A8}" presName="textB" presStyleLbl="revTx" presStyleIdx="3" presStyleCnt="7" custScaleX="11884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F1B7F8-4A8C-44A3-A265-7A99AA430B2F}" type="pres">
      <dgm:prSet presAssocID="{6F1BA394-52B2-41E9-B1F3-4F3317F3A7A8}" presName="circleB" presStyleLbl="node1" presStyleIdx="3" presStyleCnt="7"/>
      <dgm:spPr/>
    </dgm:pt>
    <dgm:pt modelId="{E99B4B04-B218-4412-B3CC-17FF86CF3C40}" type="pres">
      <dgm:prSet presAssocID="{6F1BA394-52B2-41E9-B1F3-4F3317F3A7A8}" presName="spaceB" presStyleCnt="0"/>
      <dgm:spPr/>
    </dgm:pt>
    <dgm:pt modelId="{955C1CDC-EE57-4135-AA79-DE055EA540F2}" type="pres">
      <dgm:prSet presAssocID="{7FFE1529-6ED2-4401-A552-1FF6E15AF381}" presName="space" presStyleCnt="0"/>
      <dgm:spPr/>
    </dgm:pt>
    <dgm:pt modelId="{809946B1-DE17-4F7B-B2BC-E620F69914B1}" type="pres">
      <dgm:prSet presAssocID="{17008A82-1E77-45C4-96BB-3C6F9C9EFCBB}" presName="compositeA" presStyleCnt="0"/>
      <dgm:spPr/>
    </dgm:pt>
    <dgm:pt modelId="{BAC09FD7-925F-4B36-B0E4-75FD4F915913}" type="pres">
      <dgm:prSet presAssocID="{17008A82-1E77-45C4-96BB-3C6F9C9EFCBB}" presName="textA" presStyleLbl="revTx" presStyleIdx="4" presStyleCnt="7" custScaleX="12220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5480E0D-71CD-4919-9560-1A06D745C047}" type="pres">
      <dgm:prSet presAssocID="{17008A82-1E77-45C4-96BB-3C6F9C9EFCBB}" presName="circleA" presStyleLbl="node1" presStyleIdx="4" presStyleCnt="7"/>
      <dgm:spPr/>
    </dgm:pt>
    <dgm:pt modelId="{BFE6F04B-86C2-45ED-8867-CC627B091816}" type="pres">
      <dgm:prSet presAssocID="{17008A82-1E77-45C4-96BB-3C6F9C9EFCBB}" presName="spaceA" presStyleCnt="0"/>
      <dgm:spPr/>
    </dgm:pt>
    <dgm:pt modelId="{6C81FAC0-32D5-4205-92D3-72F0A6614F1F}" type="pres">
      <dgm:prSet presAssocID="{178F5606-3FA4-4312-81EF-424A06298860}" presName="space" presStyleCnt="0"/>
      <dgm:spPr/>
    </dgm:pt>
    <dgm:pt modelId="{049ECD30-3F28-4071-83AC-2DCB44945754}" type="pres">
      <dgm:prSet presAssocID="{E45BFF3C-8BD9-44E5-B7D2-127996AC9AEC}" presName="compositeB" presStyleCnt="0"/>
      <dgm:spPr/>
    </dgm:pt>
    <dgm:pt modelId="{DCF54F4F-B3C3-46E8-BD71-775ACCD3755F}" type="pres">
      <dgm:prSet presAssocID="{E45BFF3C-8BD9-44E5-B7D2-127996AC9AEC}" presName="textB" presStyleLbl="revTx" presStyleIdx="5" presStyleCnt="7" custScaleX="12901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77BF25-BFAA-4A1F-A2FE-12172CCB32B1}" type="pres">
      <dgm:prSet presAssocID="{E45BFF3C-8BD9-44E5-B7D2-127996AC9AEC}" presName="circleB" presStyleLbl="node1" presStyleIdx="5" presStyleCnt="7"/>
      <dgm:spPr/>
    </dgm:pt>
    <dgm:pt modelId="{A0F90D90-34FC-4A8F-9A31-0FAF21D8DB47}" type="pres">
      <dgm:prSet presAssocID="{E45BFF3C-8BD9-44E5-B7D2-127996AC9AEC}" presName="spaceB" presStyleCnt="0"/>
      <dgm:spPr/>
    </dgm:pt>
    <dgm:pt modelId="{843AA525-24CD-4BE3-93E0-C241227257BA}" type="pres">
      <dgm:prSet presAssocID="{EE802861-E918-473F-A963-6D7A7AE86180}" presName="space" presStyleCnt="0"/>
      <dgm:spPr/>
    </dgm:pt>
    <dgm:pt modelId="{DF9345D9-4FFD-498D-91BF-CA2EF05D2156}" type="pres">
      <dgm:prSet presAssocID="{03A3D13F-116A-4742-951D-BB3EC1EC7CA4}" presName="compositeA" presStyleCnt="0"/>
      <dgm:spPr/>
    </dgm:pt>
    <dgm:pt modelId="{AF3520F7-A9F0-4E7B-865D-6D1599EA61A5}" type="pres">
      <dgm:prSet presAssocID="{03A3D13F-116A-4742-951D-BB3EC1EC7CA4}" presName="textA" presStyleLbl="revTx" presStyleIdx="6" presStyleCnt="7" custScaleX="11419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86EDF2E-A9AA-427E-85C4-83C0B8674988}" type="pres">
      <dgm:prSet presAssocID="{03A3D13F-116A-4742-951D-BB3EC1EC7CA4}" presName="circleA" presStyleLbl="node1" presStyleIdx="6" presStyleCnt="7"/>
      <dgm:spPr/>
    </dgm:pt>
    <dgm:pt modelId="{09313E96-E4A5-4254-AB96-662C521297C2}" type="pres">
      <dgm:prSet presAssocID="{03A3D13F-116A-4742-951D-BB3EC1EC7CA4}" presName="spaceA" presStyleCnt="0"/>
      <dgm:spPr/>
    </dgm:pt>
  </dgm:ptLst>
  <dgm:cxnLst>
    <dgm:cxn modelId="{63B1E5E0-E3A0-40AF-AC4B-A4FFF14F472C}" srcId="{0B872C5C-4F9E-459A-BFF9-BB821ECAC655}" destId="{688EE261-8466-4B45-A663-137493551450}" srcOrd="1" destOrd="0" parTransId="{F8AB4FF8-56F0-4B31-A685-2C5C7F4CF7ED}" sibTransId="{4D7EC6A9-E6C6-4044-A97F-328779E7FB6D}"/>
    <dgm:cxn modelId="{B7B8DB5F-E21A-4C71-BF94-E4AF314E5BDF}" srcId="{0B872C5C-4F9E-459A-BFF9-BB821ECAC655}" destId="{E45BFF3C-8BD9-44E5-B7D2-127996AC9AEC}" srcOrd="5" destOrd="0" parTransId="{B56F34BD-4509-48DE-AFDC-4CFF634E7F93}" sibTransId="{EE802861-E918-473F-A963-6D7A7AE86180}"/>
    <dgm:cxn modelId="{7709AB97-CFF0-47FC-8616-184502C26D55}" type="presOf" srcId="{03A3D13F-116A-4742-951D-BB3EC1EC7CA4}" destId="{AF3520F7-A9F0-4E7B-865D-6D1599EA61A5}" srcOrd="0" destOrd="0" presId="urn:microsoft.com/office/officeart/2005/8/layout/hProcess11"/>
    <dgm:cxn modelId="{1D1004ED-4C4A-4496-B450-7725B40D217A}" type="presOf" srcId="{688EE261-8466-4B45-A663-137493551450}" destId="{094CAA15-C6D8-40AC-9107-7F4C44901005}" srcOrd="0" destOrd="0" presId="urn:microsoft.com/office/officeart/2005/8/layout/hProcess11"/>
    <dgm:cxn modelId="{651A10B5-0886-490A-BCDF-064DD45E1860}" srcId="{0B872C5C-4F9E-459A-BFF9-BB821ECAC655}" destId="{03A3D13F-116A-4742-951D-BB3EC1EC7CA4}" srcOrd="6" destOrd="0" parTransId="{870E171B-B935-4D47-A4EE-A37EC6A3A591}" sibTransId="{1DBA5D6A-C978-4F9C-97C5-78520BF1A1C0}"/>
    <dgm:cxn modelId="{3DB98D5C-5A70-42A9-A3AF-4EFDB2258AEA}" type="presOf" srcId="{A66A53ED-36E1-4145-97F6-985EC17A7D80}" destId="{7D643FFC-C38A-42E1-8158-C44A935011CC}" srcOrd="0" destOrd="0" presId="urn:microsoft.com/office/officeart/2005/8/layout/hProcess11"/>
    <dgm:cxn modelId="{4872CA7C-852A-44BF-B516-52AA76313033}" srcId="{0B872C5C-4F9E-459A-BFF9-BB821ECAC655}" destId="{FB1BD17E-8783-44A6-BF01-46A4966C85F0}" srcOrd="0" destOrd="0" parTransId="{2D571005-F742-43F2-BD27-F1A2A7B79683}" sibTransId="{E2710339-13BA-41C8-AA75-51E970B7EC65}"/>
    <dgm:cxn modelId="{3BD83291-EA3E-495E-98E8-35F64159209B}" type="presOf" srcId="{E45BFF3C-8BD9-44E5-B7D2-127996AC9AEC}" destId="{DCF54F4F-B3C3-46E8-BD71-775ACCD3755F}" srcOrd="0" destOrd="0" presId="urn:microsoft.com/office/officeart/2005/8/layout/hProcess11"/>
    <dgm:cxn modelId="{047B4E49-1769-48BD-9E9B-C5B525813B5F}" type="presOf" srcId="{17008A82-1E77-45C4-96BB-3C6F9C9EFCBB}" destId="{BAC09FD7-925F-4B36-B0E4-75FD4F915913}" srcOrd="0" destOrd="0" presId="urn:microsoft.com/office/officeart/2005/8/layout/hProcess11"/>
    <dgm:cxn modelId="{64BB7ED5-9041-4F2C-88BE-A5103E5202A3}" srcId="{0B872C5C-4F9E-459A-BFF9-BB821ECAC655}" destId="{A66A53ED-36E1-4145-97F6-985EC17A7D80}" srcOrd="2" destOrd="0" parTransId="{3E68C79A-4C00-4157-BE0E-4D4AF99E75B8}" sibTransId="{D64ED2FA-71ED-4445-B9F6-3EF1804E5164}"/>
    <dgm:cxn modelId="{6D5308E0-BA66-4ACB-A893-14A4BF8FF10D}" type="presOf" srcId="{6F1BA394-52B2-41E9-B1F3-4F3317F3A7A8}" destId="{1A0B7843-8443-4D35-BD4A-01551FC0E87A}" srcOrd="0" destOrd="0" presId="urn:microsoft.com/office/officeart/2005/8/layout/hProcess11"/>
    <dgm:cxn modelId="{B24595F6-8870-4677-B390-F8278B94C7EF}" srcId="{0B872C5C-4F9E-459A-BFF9-BB821ECAC655}" destId="{6F1BA394-52B2-41E9-B1F3-4F3317F3A7A8}" srcOrd="3" destOrd="0" parTransId="{3DC118A6-F54F-4CAC-8B9B-9EC93832524D}" sibTransId="{7FFE1529-6ED2-4401-A552-1FF6E15AF381}"/>
    <dgm:cxn modelId="{78E36639-0990-46DE-AE32-3E19E36FE44E}" type="presOf" srcId="{0B872C5C-4F9E-459A-BFF9-BB821ECAC655}" destId="{4D55CB6F-1591-4D15-810D-1FFDEE57DD2F}" srcOrd="0" destOrd="0" presId="urn:microsoft.com/office/officeart/2005/8/layout/hProcess11"/>
    <dgm:cxn modelId="{EB567782-F145-4C15-8C31-FDDA3B6BA4BF}" type="presOf" srcId="{FB1BD17E-8783-44A6-BF01-46A4966C85F0}" destId="{DD344406-1E3E-4A7A-9587-36D105CC356B}" srcOrd="0" destOrd="0" presId="urn:microsoft.com/office/officeart/2005/8/layout/hProcess11"/>
    <dgm:cxn modelId="{38D62447-6FBD-4F48-9127-C627903F129C}" srcId="{0B872C5C-4F9E-459A-BFF9-BB821ECAC655}" destId="{17008A82-1E77-45C4-96BB-3C6F9C9EFCBB}" srcOrd="4" destOrd="0" parTransId="{9B4C6504-212C-4077-97DD-73053B70D20F}" sibTransId="{178F5606-3FA4-4312-81EF-424A06298860}"/>
    <dgm:cxn modelId="{1834E3DF-F4BE-46C3-BCF5-1FA6D4EF16F1}" type="presParOf" srcId="{4D55CB6F-1591-4D15-810D-1FFDEE57DD2F}" destId="{3A2E34AB-B375-4E85-AD1F-04F4200D6364}" srcOrd="0" destOrd="0" presId="urn:microsoft.com/office/officeart/2005/8/layout/hProcess11"/>
    <dgm:cxn modelId="{35438BE0-064D-4CE3-A6FD-2E065F722B30}" type="presParOf" srcId="{4D55CB6F-1591-4D15-810D-1FFDEE57DD2F}" destId="{74D8EAF2-2673-4A6C-9B22-EC68303336DA}" srcOrd="1" destOrd="0" presId="urn:microsoft.com/office/officeart/2005/8/layout/hProcess11"/>
    <dgm:cxn modelId="{58886C41-E6B9-4237-A01D-30B6AE81CD1D}" type="presParOf" srcId="{74D8EAF2-2673-4A6C-9B22-EC68303336DA}" destId="{536AD293-0B23-40D2-9A07-E4EECD711437}" srcOrd="0" destOrd="0" presId="urn:microsoft.com/office/officeart/2005/8/layout/hProcess11"/>
    <dgm:cxn modelId="{BB845A1D-093F-4164-B702-E985148D302F}" type="presParOf" srcId="{536AD293-0B23-40D2-9A07-E4EECD711437}" destId="{DD344406-1E3E-4A7A-9587-36D105CC356B}" srcOrd="0" destOrd="0" presId="urn:microsoft.com/office/officeart/2005/8/layout/hProcess11"/>
    <dgm:cxn modelId="{9E91C447-FFA6-4923-8F2A-CFCEC3981C7A}" type="presParOf" srcId="{536AD293-0B23-40D2-9A07-E4EECD711437}" destId="{07237465-ECAE-4CC9-AEF5-89CA15BF1314}" srcOrd="1" destOrd="0" presId="urn:microsoft.com/office/officeart/2005/8/layout/hProcess11"/>
    <dgm:cxn modelId="{3A657C88-3403-43FD-ACF6-D1CCD9F60101}" type="presParOf" srcId="{536AD293-0B23-40D2-9A07-E4EECD711437}" destId="{772F2F39-AC92-4D9C-A365-CAB391C8FC71}" srcOrd="2" destOrd="0" presId="urn:microsoft.com/office/officeart/2005/8/layout/hProcess11"/>
    <dgm:cxn modelId="{E88D7269-001F-46B0-AC1A-B861AC24DDDF}" type="presParOf" srcId="{74D8EAF2-2673-4A6C-9B22-EC68303336DA}" destId="{FBBA1DEA-0644-4A7C-B8C6-5C80411AFABC}" srcOrd="1" destOrd="0" presId="urn:microsoft.com/office/officeart/2005/8/layout/hProcess11"/>
    <dgm:cxn modelId="{4DDFB936-E5F1-482A-B42A-8C03EA462863}" type="presParOf" srcId="{74D8EAF2-2673-4A6C-9B22-EC68303336DA}" destId="{DBFE593F-9B87-48AC-8954-ED4EB1E505D6}" srcOrd="2" destOrd="0" presId="urn:microsoft.com/office/officeart/2005/8/layout/hProcess11"/>
    <dgm:cxn modelId="{168923B1-1ABA-4CC1-A597-DFBD16C3F195}" type="presParOf" srcId="{DBFE593F-9B87-48AC-8954-ED4EB1E505D6}" destId="{094CAA15-C6D8-40AC-9107-7F4C44901005}" srcOrd="0" destOrd="0" presId="urn:microsoft.com/office/officeart/2005/8/layout/hProcess11"/>
    <dgm:cxn modelId="{B2E860F2-600A-498F-B9D1-F3BB2DAEA447}" type="presParOf" srcId="{DBFE593F-9B87-48AC-8954-ED4EB1E505D6}" destId="{C6F93B1A-4477-4F2C-B7C2-20C0554F0FE0}" srcOrd="1" destOrd="0" presId="urn:microsoft.com/office/officeart/2005/8/layout/hProcess11"/>
    <dgm:cxn modelId="{F90793B6-0A38-486D-91BE-6046592EFC0F}" type="presParOf" srcId="{DBFE593F-9B87-48AC-8954-ED4EB1E505D6}" destId="{9B39D4C9-F192-470A-9173-9AB46AB9C389}" srcOrd="2" destOrd="0" presId="urn:microsoft.com/office/officeart/2005/8/layout/hProcess11"/>
    <dgm:cxn modelId="{5B85E1F8-3C6B-4ECD-9D33-4B1078BDE239}" type="presParOf" srcId="{74D8EAF2-2673-4A6C-9B22-EC68303336DA}" destId="{9C302F26-7633-4B52-AF64-31B5A900ACEB}" srcOrd="3" destOrd="0" presId="urn:microsoft.com/office/officeart/2005/8/layout/hProcess11"/>
    <dgm:cxn modelId="{63EED079-9DFA-41B5-817E-75D47F04E17A}" type="presParOf" srcId="{74D8EAF2-2673-4A6C-9B22-EC68303336DA}" destId="{CE872CD4-E885-428A-B7EE-6AACD554A1C8}" srcOrd="4" destOrd="0" presId="urn:microsoft.com/office/officeart/2005/8/layout/hProcess11"/>
    <dgm:cxn modelId="{F5F807CD-F47D-474F-942E-3C9093529443}" type="presParOf" srcId="{CE872CD4-E885-428A-B7EE-6AACD554A1C8}" destId="{7D643FFC-C38A-42E1-8158-C44A935011CC}" srcOrd="0" destOrd="0" presId="urn:microsoft.com/office/officeart/2005/8/layout/hProcess11"/>
    <dgm:cxn modelId="{330D1B83-9691-49DF-A54C-FCAFAEC4ECC1}" type="presParOf" srcId="{CE872CD4-E885-428A-B7EE-6AACD554A1C8}" destId="{89BC3F8C-964A-4C73-8221-86829C452E8F}" srcOrd="1" destOrd="0" presId="urn:microsoft.com/office/officeart/2005/8/layout/hProcess11"/>
    <dgm:cxn modelId="{9D99CD36-BF45-439F-8A42-4BCFC39F6C7D}" type="presParOf" srcId="{CE872CD4-E885-428A-B7EE-6AACD554A1C8}" destId="{A6840BA1-5D11-4608-9C78-E4159BBEDA1D}" srcOrd="2" destOrd="0" presId="urn:microsoft.com/office/officeart/2005/8/layout/hProcess11"/>
    <dgm:cxn modelId="{6C4132C9-D9B1-4C6A-A903-6E35DAC4E72D}" type="presParOf" srcId="{74D8EAF2-2673-4A6C-9B22-EC68303336DA}" destId="{39C006D1-5989-4D5C-8B32-557B889309A5}" srcOrd="5" destOrd="0" presId="urn:microsoft.com/office/officeart/2005/8/layout/hProcess11"/>
    <dgm:cxn modelId="{605B94AE-E342-48A1-8C49-F77C77051383}" type="presParOf" srcId="{74D8EAF2-2673-4A6C-9B22-EC68303336DA}" destId="{240D9A8B-FF97-4460-A620-E0B672DE92D8}" srcOrd="6" destOrd="0" presId="urn:microsoft.com/office/officeart/2005/8/layout/hProcess11"/>
    <dgm:cxn modelId="{528C8EE0-6B54-4AED-8C81-4937266D73C2}" type="presParOf" srcId="{240D9A8B-FF97-4460-A620-E0B672DE92D8}" destId="{1A0B7843-8443-4D35-BD4A-01551FC0E87A}" srcOrd="0" destOrd="0" presId="urn:microsoft.com/office/officeart/2005/8/layout/hProcess11"/>
    <dgm:cxn modelId="{0240A4F1-7458-46E0-A1A7-F546035B1B79}" type="presParOf" srcId="{240D9A8B-FF97-4460-A620-E0B672DE92D8}" destId="{7CF1B7F8-4A8C-44A3-A265-7A99AA430B2F}" srcOrd="1" destOrd="0" presId="urn:microsoft.com/office/officeart/2005/8/layout/hProcess11"/>
    <dgm:cxn modelId="{1AC1E096-1C84-4EC1-AAAA-3B741C44A7A8}" type="presParOf" srcId="{240D9A8B-FF97-4460-A620-E0B672DE92D8}" destId="{E99B4B04-B218-4412-B3CC-17FF86CF3C40}" srcOrd="2" destOrd="0" presId="urn:microsoft.com/office/officeart/2005/8/layout/hProcess11"/>
    <dgm:cxn modelId="{455F01C8-C631-4152-BCA0-717986123B05}" type="presParOf" srcId="{74D8EAF2-2673-4A6C-9B22-EC68303336DA}" destId="{955C1CDC-EE57-4135-AA79-DE055EA540F2}" srcOrd="7" destOrd="0" presId="urn:microsoft.com/office/officeart/2005/8/layout/hProcess11"/>
    <dgm:cxn modelId="{5C0BEBF9-D6D0-423F-9A33-2D32236D5DAF}" type="presParOf" srcId="{74D8EAF2-2673-4A6C-9B22-EC68303336DA}" destId="{809946B1-DE17-4F7B-B2BC-E620F69914B1}" srcOrd="8" destOrd="0" presId="urn:microsoft.com/office/officeart/2005/8/layout/hProcess11"/>
    <dgm:cxn modelId="{F0A2C2CF-D952-48F2-A677-5B338A8B5AD2}" type="presParOf" srcId="{809946B1-DE17-4F7B-B2BC-E620F69914B1}" destId="{BAC09FD7-925F-4B36-B0E4-75FD4F915913}" srcOrd="0" destOrd="0" presId="urn:microsoft.com/office/officeart/2005/8/layout/hProcess11"/>
    <dgm:cxn modelId="{F279568A-E98E-4F05-8FFE-ED4794DFF9B2}" type="presParOf" srcId="{809946B1-DE17-4F7B-B2BC-E620F69914B1}" destId="{45480E0D-71CD-4919-9560-1A06D745C047}" srcOrd="1" destOrd="0" presId="urn:microsoft.com/office/officeart/2005/8/layout/hProcess11"/>
    <dgm:cxn modelId="{0674E8DB-C520-4092-8671-2B415C3A88EE}" type="presParOf" srcId="{809946B1-DE17-4F7B-B2BC-E620F69914B1}" destId="{BFE6F04B-86C2-45ED-8867-CC627B091816}" srcOrd="2" destOrd="0" presId="urn:microsoft.com/office/officeart/2005/8/layout/hProcess11"/>
    <dgm:cxn modelId="{1B97FFD6-4A5C-4F4B-9147-D2EA5B86A806}" type="presParOf" srcId="{74D8EAF2-2673-4A6C-9B22-EC68303336DA}" destId="{6C81FAC0-32D5-4205-92D3-72F0A6614F1F}" srcOrd="9" destOrd="0" presId="urn:microsoft.com/office/officeart/2005/8/layout/hProcess11"/>
    <dgm:cxn modelId="{97388F1D-1877-405C-947A-8A4604B24587}" type="presParOf" srcId="{74D8EAF2-2673-4A6C-9B22-EC68303336DA}" destId="{049ECD30-3F28-4071-83AC-2DCB44945754}" srcOrd="10" destOrd="0" presId="urn:microsoft.com/office/officeart/2005/8/layout/hProcess11"/>
    <dgm:cxn modelId="{292A09C1-9DBF-4096-9489-1A04178CAF56}" type="presParOf" srcId="{049ECD30-3F28-4071-83AC-2DCB44945754}" destId="{DCF54F4F-B3C3-46E8-BD71-775ACCD3755F}" srcOrd="0" destOrd="0" presId="urn:microsoft.com/office/officeart/2005/8/layout/hProcess11"/>
    <dgm:cxn modelId="{0019C269-2742-4427-B45B-75AED256C600}" type="presParOf" srcId="{049ECD30-3F28-4071-83AC-2DCB44945754}" destId="{1677BF25-BFAA-4A1F-A2FE-12172CCB32B1}" srcOrd="1" destOrd="0" presId="urn:microsoft.com/office/officeart/2005/8/layout/hProcess11"/>
    <dgm:cxn modelId="{24F65005-7236-496F-9DC9-521C49197D21}" type="presParOf" srcId="{049ECD30-3F28-4071-83AC-2DCB44945754}" destId="{A0F90D90-34FC-4A8F-9A31-0FAF21D8DB47}" srcOrd="2" destOrd="0" presId="urn:microsoft.com/office/officeart/2005/8/layout/hProcess11"/>
    <dgm:cxn modelId="{394832B9-9BC5-4523-B75F-9D80FE978ABC}" type="presParOf" srcId="{74D8EAF2-2673-4A6C-9B22-EC68303336DA}" destId="{843AA525-24CD-4BE3-93E0-C241227257BA}" srcOrd="11" destOrd="0" presId="urn:microsoft.com/office/officeart/2005/8/layout/hProcess11"/>
    <dgm:cxn modelId="{AB317454-F4B5-44B3-B6D4-D07B76BD5F00}" type="presParOf" srcId="{74D8EAF2-2673-4A6C-9B22-EC68303336DA}" destId="{DF9345D9-4FFD-498D-91BF-CA2EF05D2156}" srcOrd="12" destOrd="0" presId="urn:microsoft.com/office/officeart/2005/8/layout/hProcess11"/>
    <dgm:cxn modelId="{6EDAB771-DB03-4631-8AE6-0C5E1929F06A}" type="presParOf" srcId="{DF9345D9-4FFD-498D-91BF-CA2EF05D2156}" destId="{AF3520F7-A9F0-4E7B-865D-6D1599EA61A5}" srcOrd="0" destOrd="0" presId="urn:microsoft.com/office/officeart/2005/8/layout/hProcess11"/>
    <dgm:cxn modelId="{346921BB-20F3-4FCD-9264-1D77B715EEFF}" type="presParOf" srcId="{DF9345D9-4FFD-498D-91BF-CA2EF05D2156}" destId="{386EDF2E-A9AA-427E-85C4-83C0B8674988}" srcOrd="1" destOrd="0" presId="urn:microsoft.com/office/officeart/2005/8/layout/hProcess11"/>
    <dgm:cxn modelId="{EBE06819-3ACC-412D-ADC4-D53C0F217A6F}" type="presParOf" srcId="{DF9345D9-4FFD-498D-91BF-CA2EF05D2156}" destId="{09313E96-E4A5-4254-AB96-662C521297C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2E34AB-B375-4E85-AD1F-04F4200D6364}">
      <dsp:nvSpPr>
        <dsp:cNvPr id="0" name=""/>
        <dsp:cNvSpPr/>
      </dsp:nvSpPr>
      <dsp:spPr>
        <a:xfrm>
          <a:off x="0" y="1285883"/>
          <a:ext cx="7572428" cy="1714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4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344406-1E3E-4A7A-9587-36D105CC356B}">
      <dsp:nvSpPr>
        <dsp:cNvPr id="0" name=""/>
        <dsp:cNvSpPr/>
      </dsp:nvSpPr>
      <dsp:spPr>
        <a:xfrm>
          <a:off x="2140" y="0"/>
          <a:ext cx="1008059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1958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kern="1200" dirty="0" smtClean="0">
              <a:solidFill>
                <a:schemeClr val="tx2"/>
              </a:solidFill>
            </a:rPr>
            <a:t>Belgicko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Francúzsko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Holandsko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Luxembursko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Nemecko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Taliansko</a:t>
          </a:r>
          <a:endParaRPr lang="sk-SK" sz="1050" kern="1200" dirty="0">
            <a:solidFill>
              <a:schemeClr val="tx2"/>
            </a:solidFill>
          </a:endParaRPr>
        </a:p>
      </dsp:txBody>
      <dsp:txXfrm>
        <a:off x="2140" y="0"/>
        <a:ext cx="1008059" cy="1714512"/>
      </dsp:txXfrm>
    </dsp:sp>
    <dsp:sp modelId="{07237465-ECAE-4CC9-AEF5-89CA15BF1314}">
      <dsp:nvSpPr>
        <dsp:cNvPr id="0" name=""/>
        <dsp:cNvSpPr/>
      </dsp:nvSpPr>
      <dsp:spPr>
        <a:xfrm>
          <a:off x="291856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4CAA15-C6D8-40AC-9107-7F4C44901005}">
      <dsp:nvSpPr>
        <dsp:cNvPr id="0" name=""/>
        <dsp:cNvSpPr/>
      </dsp:nvSpPr>
      <dsp:spPr>
        <a:xfrm>
          <a:off x="1046181" y="2571767"/>
          <a:ext cx="931722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1973</a:t>
          </a:r>
          <a:endParaRPr lang="sk-SK" sz="16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kern="1200" dirty="0" smtClean="0">
              <a:solidFill>
                <a:schemeClr val="tx2"/>
              </a:solidFill>
            </a:rPr>
            <a:t>Írsko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Dánsko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Spojené </a:t>
          </a:r>
          <a:r>
            <a:rPr lang="sk-SK" sz="1050" kern="1200" dirty="0" err="1" smtClean="0">
              <a:solidFill>
                <a:schemeClr val="tx2"/>
              </a:solidFill>
            </a:rPr>
            <a:t>kraľovstvo</a:t>
          </a:r>
          <a:endParaRPr lang="sk-SK" sz="1200" kern="1200" dirty="0">
            <a:solidFill>
              <a:schemeClr val="tx2"/>
            </a:solidFill>
          </a:endParaRPr>
        </a:p>
      </dsp:txBody>
      <dsp:txXfrm>
        <a:off x="1046181" y="2571767"/>
        <a:ext cx="931722" cy="1714512"/>
      </dsp:txXfrm>
    </dsp:sp>
    <dsp:sp modelId="{C6F93B1A-4477-4F2C-B7C2-20C0554F0FE0}">
      <dsp:nvSpPr>
        <dsp:cNvPr id="0" name=""/>
        <dsp:cNvSpPr/>
      </dsp:nvSpPr>
      <dsp:spPr>
        <a:xfrm>
          <a:off x="1297728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643FFC-C38A-42E1-8158-C44A935011CC}">
      <dsp:nvSpPr>
        <dsp:cNvPr id="0" name=""/>
        <dsp:cNvSpPr/>
      </dsp:nvSpPr>
      <dsp:spPr>
        <a:xfrm>
          <a:off x="2013884" y="0"/>
          <a:ext cx="1170362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1981</a:t>
          </a:r>
          <a:endParaRPr lang="sk-SK" sz="20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kern="1200" dirty="0" smtClean="0">
              <a:solidFill>
                <a:schemeClr val="tx2"/>
              </a:solidFill>
            </a:rPr>
            <a:t>Grécko</a:t>
          </a:r>
          <a:endParaRPr lang="sk-SK" sz="1200" kern="1200" dirty="0">
            <a:solidFill>
              <a:schemeClr val="tx2"/>
            </a:solidFill>
          </a:endParaRPr>
        </a:p>
      </dsp:txBody>
      <dsp:txXfrm>
        <a:off x="2013884" y="0"/>
        <a:ext cx="1170362" cy="1714512"/>
      </dsp:txXfrm>
    </dsp:sp>
    <dsp:sp modelId="{89BC3F8C-964A-4C73-8221-86829C452E8F}">
      <dsp:nvSpPr>
        <dsp:cNvPr id="0" name=""/>
        <dsp:cNvSpPr/>
      </dsp:nvSpPr>
      <dsp:spPr>
        <a:xfrm>
          <a:off x="2384752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0B7843-8443-4D35-BD4A-01551FC0E87A}">
      <dsp:nvSpPr>
        <dsp:cNvPr id="0" name=""/>
        <dsp:cNvSpPr/>
      </dsp:nvSpPr>
      <dsp:spPr>
        <a:xfrm>
          <a:off x="3220228" y="2571767"/>
          <a:ext cx="855226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1986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kern="1200" dirty="0" smtClean="0">
              <a:solidFill>
                <a:schemeClr val="tx2"/>
              </a:solidFill>
            </a:rPr>
            <a:t>Portugalsko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Španielsko</a:t>
          </a:r>
          <a:endParaRPr lang="sk-SK" sz="1050" kern="1200" dirty="0">
            <a:solidFill>
              <a:schemeClr val="tx2"/>
            </a:solidFill>
          </a:endParaRPr>
        </a:p>
      </dsp:txBody>
      <dsp:txXfrm>
        <a:off x="3220228" y="2571767"/>
        <a:ext cx="855226" cy="1714512"/>
      </dsp:txXfrm>
    </dsp:sp>
    <dsp:sp modelId="{7CF1B7F8-4A8C-44A3-A265-7A99AA430B2F}">
      <dsp:nvSpPr>
        <dsp:cNvPr id="0" name=""/>
        <dsp:cNvSpPr/>
      </dsp:nvSpPr>
      <dsp:spPr>
        <a:xfrm>
          <a:off x="3433527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C09FD7-925F-4B36-B0E4-75FD4F915913}">
      <dsp:nvSpPr>
        <dsp:cNvPr id="0" name=""/>
        <dsp:cNvSpPr/>
      </dsp:nvSpPr>
      <dsp:spPr>
        <a:xfrm>
          <a:off x="4111435" y="0"/>
          <a:ext cx="879420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1995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kern="1200" dirty="0" smtClean="0">
              <a:solidFill>
                <a:schemeClr val="tx2"/>
              </a:solidFill>
            </a:rPr>
            <a:t>Fínsko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Rakúsko</a:t>
          </a:r>
          <a:br>
            <a:rPr lang="sk-SK" sz="1050" kern="1200" dirty="0" smtClean="0">
              <a:solidFill>
                <a:schemeClr val="tx2"/>
              </a:solidFill>
            </a:rPr>
          </a:br>
          <a:r>
            <a:rPr lang="sk-SK" sz="1050" kern="1200" dirty="0" smtClean="0">
              <a:solidFill>
                <a:schemeClr val="tx2"/>
              </a:solidFill>
            </a:rPr>
            <a:t>Švédsko</a:t>
          </a:r>
          <a:endParaRPr lang="sk-SK" sz="1050" kern="1200" dirty="0">
            <a:solidFill>
              <a:schemeClr val="tx2"/>
            </a:solidFill>
          </a:endParaRPr>
        </a:p>
      </dsp:txBody>
      <dsp:txXfrm>
        <a:off x="4111435" y="0"/>
        <a:ext cx="879420" cy="1714512"/>
      </dsp:txXfrm>
    </dsp:sp>
    <dsp:sp modelId="{45480E0D-71CD-4919-9560-1A06D745C047}">
      <dsp:nvSpPr>
        <dsp:cNvPr id="0" name=""/>
        <dsp:cNvSpPr/>
      </dsp:nvSpPr>
      <dsp:spPr>
        <a:xfrm>
          <a:off x="4336831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F54F4F-B3C3-46E8-BD71-775ACCD3755F}">
      <dsp:nvSpPr>
        <dsp:cNvPr id="0" name=""/>
        <dsp:cNvSpPr/>
      </dsp:nvSpPr>
      <dsp:spPr>
        <a:xfrm>
          <a:off x="5026836" y="2571767"/>
          <a:ext cx="928440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2004</a:t>
          </a:r>
          <a:endParaRPr lang="sk-SK" sz="10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b="0" i="0" kern="1200" dirty="0" smtClean="0">
              <a:solidFill>
                <a:schemeClr val="tx2"/>
              </a:solidFill>
            </a:rPr>
            <a:t>Estónsko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Lotyšsko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Litva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Poľsko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Slovensko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Česko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Maďarsko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Slovinsko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Malta</a:t>
          </a:r>
          <a:br>
            <a:rPr lang="sk-SK" sz="1050" b="0" i="0" kern="1200" dirty="0" smtClean="0">
              <a:solidFill>
                <a:schemeClr val="tx2"/>
              </a:solidFill>
            </a:rPr>
          </a:br>
          <a:r>
            <a:rPr lang="sk-SK" sz="1050" b="0" i="0" kern="1200" dirty="0" smtClean="0">
              <a:solidFill>
                <a:schemeClr val="tx2"/>
              </a:solidFill>
            </a:rPr>
            <a:t>Cyprus</a:t>
          </a:r>
          <a:endParaRPr lang="sk-SK" sz="1050" b="0" kern="1200" dirty="0">
            <a:solidFill>
              <a:schemeClr val="tx2"/>
            </a:solidFill>
          </a:endParaRPr>
        </a:p>
      </dsp:txBody>
      <dsp:txXfrm>
        <a:off x="5026836" y="2571767"/>
        <a:ext cx="928440" cy="1714512"/>
      </dsp:txXfrm>
    </dsp:sp>
    <dsp:sp modelId="{1677BF25-BFAA-4A1F-A2FE-12172CCB32B1}">
      <dsp:nvSpPr>
        <dsp:cNvPr id="0" name=""/>
        <dsp:cNvSpPr/>
      </dsp:nvSpPr>
      <dsp:spPr>
        <a:xfrm>
          <a:off x="5276743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3520F7-A9F0-4E7B-865D-6D1599EA61A5}">
      <dsp:nvSpPr>
        <dsp:cNvPr id="0" name=""/>
        <dsp:cNvSpPr/>
      </dsp:nvSpPr>
      <dsp:spPr>
        <a:xfrm>
          <a:off x="5991258" y="0"/>
          <a:ext cx="821785" cy="171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2">
                  <a:lumMod val="75000"/>
                </a:schemeClr>
              </a:solidFill>
            </a:rPr>
            <a:t>2007</a:t>
          </a:r>
          <a:endParaRPr lang="sk-SK" sz="10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50" b="0" kern="1200" dirty="0" smtClean="0">
              <a:solidFill>
                <a:schemeClr val="tx2"/>
              </a:solidFill>
            </a:rPr>
            <a:t>Bulharsko</a:t>
          </a:r>
          <a:br>
            <a:rPr lang="sk-SK" sz="1050" b="0" kern="1200" dirty="0" smtClean="0">
              <a:solidFill>
                <a:schemeClr val="tx2"/>
              </a:solidFill>
            </a:rPr>
          </a:br>
          <a:r>
            <a:rPr lang="sk-SK" sz="1050" b="0" kern="1200" dirty="0" smtClean="0">
              <a:solidFill>
                <a:schemeClr val="tx2"/>
              </a:solidFill>
            </a:rPr>
            <a:t>Rumunsko</a:t>
          </a:r>
          <a:endParaRPr lang="sk-SK" sz="105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91258" y="0"/>
        <a:ext cx="821785" cy="1714512"/>
      </dsp:txXfrm>
    </dsp:sp>
    <dsp:sp modelId="{386EDF2E-A9AA-427E-85C4-83C0B8674988}">
      <dsp:nvSpPr>
        <dsp:cNvPr id="0" name=""/>
        <dsp:cNvSpPr/>
      </dsp:nvSpPr>
      <dsp:spPr>
        <a:xfrm>
          <a:off x="6187837" y="1928826"/>
          <a:ext cx="428628" cy="42862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BC79-1EF2-4C84-92EC-32B253DF21D1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88C10-D677-4FF6-A79B-5B900AF7420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88C10-D677-4FF6-A79B-5B900AF74201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75000"/>
                <a:alpha val="8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D5A11D-198C-4A34-BA6B-D0EEA8FF2905}" type="datetimeFigureOut">
              <a:rPr lang="sk-SK" smtClean="0"/>
              <a:t>3. 11. 2011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8D7720-83E9-401B-8192-9CC25FCC5B9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Eur</a:t>
            </a:r>
            <a:r>
              <a:rPr lang="sk-SK" dirty="0" err="1" smtClean="0">
                <a:solidFill>
                  <a:schemeClr val="bg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ópska</a:t>
            </a:r>
            <a:r>
              <a:rPr lang="sk-SK" dirty="0" smtClean="0">
                <a:solidFill>
                  <a:schemeClr val="bg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sk-SK" dirty="0" smtClean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únia</a:t>
            </a:r>
            <a:endParaRPr lang="sk-SK" dirty="0"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Lenka </a:t>
            </a:r>
            <a:r>
              <a:rPr lang="sk-SK" dirty="0" err="1" smtClean="0">
                <a:solidFill>
                  <a:schemeClr val="bg1"/>
                </a:solidFill>
              </a:rPr>
              <a:t>Karahutová</a:t>
            </a:r>
            <a:r>
              <a:rPr lang="sk-SK" dirty="0" smtClean="0">
                <a:solidFill>
                  <a:schemeClr val="bg1"/>
                </a:solidFill>
              </a:rPr>
              <a:t> a Tomáš Bilák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Výbor </a:t>
            </a:r>
            <a:r>
              <a:rPr lang="sk-SK" dirty="0" smtClean="0"/>
              <a:t>regiónov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sk-SK" dirty="0" err="1" smtClean="0">
                <a:solidFill>
                  <a:schemeClr val="tx2"/>
                </a:solidFill>
              </a:rPr>
              <a:t>oradný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orgán zastupujúci miestne a regionálne orgány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Úloha</a:t>
            </a:r>
            <a:r>
              <a:rPr lang="en-US" dirty="0" smtClean="0">
                <a:solidFill>
                  <a:schemeClr val="tx2"/>
                </a:solidFill>
              </a:rPr>
              <a:t>: T</a:t>
            </a:r>
            <a:r>
              <a:rPr lang="sk-SK" dirty="0" err="1" smtClean="0">
                <a:solidFill>
                  <a:schemeClr val="tx2"/>
                </a:solidFill>
              </a:rPr>
              <a:t>lmočiť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názory miestnych a regionálnych orgánov na právne predpisy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M</a:t>
            </a:r>
            <a:r>
              <a:rPr lang="sk-SK" dirty="0" smtClean="0">
                <a:solidFill>
                  <a:schemeClr val="tx2"/>
                </a:solidFill>
              </a:rPr>
              <a:t>á 344 členov</a:t>
            </a:r>
            <a:r>
              <a:rPr lang="en-US" dirty="0" smtClean="0">
                <a:solidFill>
                  <a:schemeClr val="tx2"/>
                </a:solidFill>
              </a:rPr>
              <a:t> a 344 </a:t>
            </a:r>
            <a:r>
              <a:rPr lang="en-US" dirty="0" err="1" smtClean="0">
                <a:solidFill>
                  <a:schemeClr val="tx2"/>
                </a:solidFill>
              </a:rPr>
              <a:t>nahradn</a:t>
            </a:r>
            <a:r>
              <a:rPr lang="sk-SK" dirty="0" err="1" smtClean="0">
                <a:solidFill>
                  <a:schemeClr val="tx2"/>
                </a:solidFill>
              </a:rPr>
              <a:t>íkov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Členovia výboru a náhradníci sú menovaní Radou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5 </a:t>
            </a:r>
            <a:r>
              <a:rPr lang="en-US" dirty="0" err="1" smtClean="0">
                <a:solidFill>
                  <a:schemeClr val="tx2"/>
                </a:solidFill>
              </a:rPr>
              <a:t>rokov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5 </a:t>
            </a:r>
            <a:r>
              <a:rPr lang="sk-SK" dirty="0" smtClean="0">
                <a:solidFill>
                  <a:schemeClr val="tx2"/>
                </a:solidFill>
              </a:rPr>
              <a:t>plenárnych </a:t>
            </a:r>
            <a:r>
              <a:rPr lang="sk-SK" dirty="0" smtClean="0">
                <a:solidFill>
                  <a:schemeClr val="tx2"/>
                </a:solidFill>
              </a:rPr>
              <a:t>zasadnutí ročne, na ktorých sa určuje všeobecná politika a prijímajú stanoviská</a:t>
            </a:r>
            <a:r>
              <a:rPr lang="sk-SK" dirty="0" smtClean="0">
                <a:solidFill>
                  <a:schemeClr val="tx2"/>
                </a:solidFill>
              </a:rPr>
              <a:t>.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336px-CoR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357166"/>
            <a:ext cx="1528762" cy="10464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Európska</a:t>
            </a:r>
            <a:r>
              <a:rPr lang="en-US" sz="3600" dirty="0" smtClean="0"/>
              <a:t> </a:t>
            </a:r>
            <a:r>
              <a:rPr lang="en-US" sz="3600" dirty="0" err="1" smtClean="0"/>
              <a:t>centrálna</a:t>
            </a:r>
            <a:r>
              <a:rPr lang="en-US" sz="3600" dirty="0" smtClean="0"/>
              <a:t> </a:t>
            </a:r>
            <a:r>
              <a:rPr lang="en-US" sz="3600" dirty="0" err="1" smtClean="0"/>
              <a:t>banka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"/>
            </a:pPr>
            <a:r>
              <a:rPr lang="sk-SK" dirty="0" smtClean="0"/>
              <a:t>Sídlo:</a:t>
            </a:r>
            <a:r>
              <a:rPr lang="en-US" dirty="0" smtClean="0"/>
              <a:t> </a:t>
            </a:r>
            <a:r>
              <a:rPr lang="sk-SK" dirty="0" smtClean="0"/>
              <a:t>Frankfurt</a:t>
            </a:r>
            <a:endParaRPr lang="en-US" dirty="0" smtClean="0"/>
          </a:p>
          <a:p>
            <a:pPr>
              <a:buFont typeface="Wingdings 2" pitchFamily="18" charset="2"/>
              <a:buChar char=""/>
            </a:pPr>
            <a:r>
              <a:rPr lang="sk-SK" dirty="0" smtClean="0"/>
              <a:t>Riadi ju v</a:t>
            </a:r>
            <a:r>
              <a:rPr lang="en-US" dirty="0" err="1" smtClean="0"/>
              <a:t>ýkonná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, </a:t>
            </a:r>
            <a:r>
              <a:rPr lang="sk-SK" dirty="0" smtClean="0"/>
              <a:t>r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guvernérov</a:t>
            </a:r>
            <a:r>
              <a:rPr lang="sk-SK" dirty="0" smtClean="0"/>
              <a:t> a g</a:t>
            </a:r>
            <a:r>
              <a:rPr lang="en-US" dirty="0" err="1" smtClean="0"/>
              <a:t>enerálna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sk-SK" dirty="0" smtClean="0"/>
          </a:p>
          <a:p>
            <a:pPr>
              <a:buFont typeface="Wingdings 2" pitchFamily="18" charset="2"/>
              <a:buChar char=""/>
            </a:pPr>
            <a:r>
              <a:rPr lang="sk-SK" dirty="0" smtClean="0"/>
              <a:t>Úlohy</a:t>
            </a:r>
            <a:r>
              <a:rPr lang="en-US" dirty="0" smtClean="0"/>
              <a:t>: </a:t>
            </a:r>
            <a:r>
              <a:rPr lang="sk-SK" dirty="0" smtClean="0"/>
              <a:t>udržiavať cenovú </a:t>
            </a:r>
            <a:r>
              <a:rPr lang="sk-SK" dirty="0" smtClean="0"/>
              <a:t>stabilitu</a:t>
            </a:r>
            <a:r>
              <a:rPr lang="en-US" dirty="0" smtClean="0"/>
              <a:t>, </a:t>
            </a:r>
            <a:r>
              <a:rPr lang="sk-SK" dirty="0" smtClean="0"/>
              <a:t>stabilitu finančného systému prostredníctvom dohľadu nad finančnými trhmi a </a:t>
            </a:r>
            <a:r>
              <a:rPr lang="sk-SK" dirty="0" smtClean="0"/>
              <a:t>inštitúciami</a:t>
            </a:r>
            <a:endParaRPr lang="en-US" dirty="0" smtClean="0"/>
          </a:p>
          <a:p>
            <a:pPr>
              <a:buFont typeface="Wingdings 2" pitchFamily="18" charset="2"/>
              <a:buChar char=""/>
            </a:pPr>
            <a:r>
              <a:rPr lang="sk-SK" dirty="0" smtClean="0"/>
              <a:t>Spolupracuje s centrálnymi bankami vo všetkých 27 členských štátoch </a:t>
            </a:r>
            <a:r>
              <a:rPr lang="sk-SK" dirty="0" smtClean="0"/>
              <a:t>EÚ</a:t>
            </a:r>
            <a:r>
              <a:rPr lang="en-US" dirty="0" smtClean="0"/>
              <a:t> (ESCB)</a:t>
            </a:r>
          </a:p>
          <a:p>
            <a:pPr>
              <a:buFont typeface="Wingdings 2" pitchFamily="18" charset="2"/>
              <a:buChar char=""/>
            </a:pPr>
            <a:r>
              <a:rPr lang="en-US" dirty="0" err="1" smtClean="0"/>
              <a:t>Eurosyst</a:t>
            </a:r>
            <a:r>
              <a:rPr lang="sk-SK" dirty="0" err="1" smtClean="0"/>
              <a:t>ém</a:t>
            </a:r>
            <a:r>
              <a:rPr lang="en-US" dirty="0" smtClean="0"/>
              <a:t> – </a:t>
            </a:r>
            <a:r>
              <a:rPr lang="sk-SK" dirty="0" err="1" smtClean="0"/>
              <a:t>úzk</a:t>
            </a:r>
            <a:r>
              <a:rPr lang="en-US" dirty="0" smtClean="0"/>
              <a:t>a</a:t>
            </a:r>
            <a:r>
              <a:rPr lang="sk-SK" dirty="0" smtClean="0"/>
              <a:t> spoluprác</a:t>
            </a:r>
            <a:r>
              <a:rPr lang="en-US" dirty="0" smtClean="0"/>
              <a:t>a</a:t>
            </a:r>
            <a:r>
              <a:rPr lang="sk-SK" dirty="0" smtClean="0"/>
              <a:t> </a:t>
            </a:r>
            <a:r>
              <a:rPr lang="sk-SK" dirty="0" smtClean="0"/>
              <a:t>medzi centrálnymi bankami v </a:t>
            </a:r>
            <a:r>
              <a:rPr lang="sk-SK" dirty="0" smtClean="0"/>
              <a:t>eurozóne</a:t>
            </a:r>
            <a:r>
              <a:rPr lang="en-US" dirty="0" smtClean="0"/>
              <a:t> (17 </a:t>
            </a:r>
            <a:r>
              <a:rPr lang="sk-SK" dirty="0" smtClean="0"/>
              <a:t>členských štátov EÚ</a:t>
            </a:r>
            <a:r>
              <a:rPr lang="en-US" dirty="0" smtClean="0"/>
              <a:t>)</a:t>
            </a:r>
          </a:p>
        </p:txBody>
      </p:sp>
      <p:pic>
        <p:nvPicPr>
          <p:cNvPr id="4" name="Obrázok 3" descr="399px-Logo_European_Central_Bank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500042"/>
            <a:ext cx="1065491" cy="87856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Európska investičná banka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Vlastní ju všetkých 27 členských štátov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Nevyužíva </a:t>
            </a:r>
            <a:r>
              <a:rPr lang="sk-SK" dirty="0" smtClean="0">
                <a:solidFill>
                  <a:schemeClr val="tx2"/>
                </a:solidFill>
              </a:rPr>
              <a:t>žiadne finančné prostriedky z rozpočtu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sk-SK" dirty="0" err="1" smtClean="0">
                <a:solidFill>
                  <a:schemeClr val="tx2"/>
                </a:solidFill>
              </a:rPr>
              <a:t>ožičiava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si na kapitálových </a:t>
            </a:r>
            <a:r>
              <a:rPr lang="sk-SK" dirty="0" smtClean="0">
                <a:solidFill>
                  <a:schemeClr val="tx2"/>
                </a:solidFill>
              </a:rPr>
              <a:t>trhoch </a:t>
            </a:r>
            <a:r>
              <a:rPr lang="sk-SK" dirty="0" smtClean="0">
                <a:solidFill>
                  <a:schemeClr val="tx2"/>
                </a:solidFill>
              </a:rPr>
              <a:t>za priaznivých podmienok na financovanie </a:t>
            </a:r>
            <a:r>
              <a:rPr lang="sk-SK" dirty="0" smtClean="0">
                <a:solidFill>
                  <a:schemeClr val="tx2"/>
                </a:solidFill>
              </a:rPr>
              <a:t>projektov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sk-SK" dirty="0" smtClean="0">
                <a:solidFill>
                  <a:schemeClr val="tx2"/>
                </a:solidFill>
              </a:rPr>
              <a:t>zlepšenie infraštruktúry, dodávok energie alebo environmentálnych </a:t>
            </a:r>
            <a:r>
              <a:rPr lang="sk-SK" dirty="0" smtClean="0">
                <a:solidFill>
                  <a:schemeClr val="tx2"/>
                </a:solidFill>
              </a:rPr>
              <a:t>noriem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sk-SK" dirty="0" smtClean="0">
                <a:solidFill>
                  <a:schemeClr val="tx2"/>
                </a:solidFill>
              </a:rPr>
              <a:t>, </a:t>
            </a:r>
            <a:r>
              <a:rPr lang="sk-SK" dirty="0" smtClean="0">
                <a:solidFill>
                  <a:schemeClr val="tx2"/>
                </a:solidFill>
              </a:rPr>
              <a:t>ktoré sú v súlade s politickými cieľmi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 </a:t>
            </a:r>
            <a:r>
              <a:rPr lang="sk-SK" dirty="0" smtClean="0">
                <a:solidFill>
                  <a:schemeClr val="tx2"/>
                </a:solidFill>
              </a:rPr>
              <a:t>roku 2008 dosiahol rozpočet EIB takmer 60 miliárd EUR</a:t>
            </a:r>
            <a:r>
              <a:rPr lang="sk-SK" dirty="0" smtClean="0">
                <a:solidFill>
                  <a:schemeClr val="tx2"/>
                </a:solidFill>
              </a:rPr>
              <a:t>.</a:t>
            </a:r>
            <a:endParaRPr lang="sk-SK" dirty="0"/>
          </a:p>
        </p:txBody>
      </p:sp>
      <p:pic>
        <p:nvPicPr>
          <p:cNvPr id="4" name="Obrázok 3" descr="220px-EIB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85728"/>
            <a:ext cx="945345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Európsky investičný fond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Z</a:t>
            </a:r>
            <a:r>
              <a:rPr lang="sk-SK" dirty="0" err="1" smtClean="0">
                <a:solidFill>
                  <a:schemeClr val="tx2"/>
                </a:solidFill>
              </a:rPr>
              <a:t>aložený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v roku 1994 na pomoc malým </a:t>
            </a:r>
            <a:r>
              <a:rPr lang="sk-SK" dirty="0" smtClean="0">
                <a:solidFill>
                  <a:schemeClr val="tx2"/>
                </a:solidFill>
              </a:rPr>
              <a:t>podnikom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J</a:t>
            </a:r>
            <a:r>
              <a:rPr lang="sk-SK" dirty="0" err="1" smtClean="0">
                <a:solidFill>
                  <a:schemeClr val="tx2"/>
                </a:solidFill>
              </a:rPr>
              <a:t>eho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väčšinovým akcionárom je Európska investičná banka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Nie </a:t>
            </a:r>
            <a:r>
              <a:rPr lang="sk-SK" dirty="0" smtClean="0">
                <a:solidFill>
                  <a:schemeClr val="tx2"/>
                </a:solidFill>
              </a:rPr>
              <a:t>je úverovou inštitúciou: neposkytuje pôžičky ani dotácie pre podniky, ani priamo do nich </a:t>
            </a:r>
            <a:r>
              <a:rPr lang="sk-SK" dirty="0" smtClean="0">
                <a:solidFill>
                  <a:schemeClr val="tx2"/>
                </a:solidFill>
              </a:rPr>
              <a:t>neinvestuje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Miesto toho pôsobí prostredníctvom bánk a iných finančných sprostredkovateľov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205px-EIF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714356"/>
            <a:ext cx="1143008" cy="6356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Európsky</a:t>
            </a:r>
            <a:r>
              <a:rPr lang="en-US" dirty="0" smtClean="0"/>
              <a:t> ombudsman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Vyšetruje </a:t>
            </a:r>
            <a:r>
              <a:rPr lang="sk-SK" dirty="0" smtClean="0">
                <a:solidFill>
                  <a:schemeClr val="tx2"/>
                </a:solidFill>
              </a:rPr>
              <a:t>sťažnosti </a:t>
            </a:r>
            <a:r>
              <a:rPr lang="sk-SK" dirty="0" smtClean="0">
                <a:solidFill>
                  <a:schemeClr val="tx2"/>
                </a:solidFill>
              </a:rPr>
              <a:t>občanov, podnikov a organizácií EÚ týkajúce sa nesprávneho úradného </a:t>
            </a:r>
            <a:r>
              <a:rPr lang="sk-SK" dirty="0" smtClean="0">
                <a:solidFill>
                  <a:schemeClr val="tx2"/>
                </a:solidFill>
              </a:rPr>
              <a:t>postupu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Pracuje úplne nezávisle a neprijíma pokyny od žiadnej vlády ani </a:t>
            </a:r>
            <a:r>
              <a:rPr lang="sk-SK" dirty="0" smtClean="0">
                <a:solidFill>
                  <a:schemeClr val="tx2"/>
                </a:solidFill>
              </a:rPr>
              <a:t>organizácie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Raz za rok predkladá správu o svojej činnosti Európskemu </a:t>
            </a:r>
            <a:r>
              <a:rPr lang="sk-SK" dirty="0" smtClean="0">
                <a:solidFill>
                  <a:schemeClr val="tx2"/>
                </a:solidFill>
              </a:rPr>
              <a:t>parlamentu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Volí ho </a:t>
            </a:r>
            <a:r>
              <a:rPr lang="sk-SK" dirty="0" smtClean="0">
                <a:solidFill>
                  <a:schemeClr val="tx2"/>
                </a:solidFill>
              </a:rPr>
              <a:t>parlament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5 </a:t>
            </a:r>
            <a:r>
              <a:rPr lang="en-US" dirty="0" err="1" smtClean="0">
                <a:solidFill>
                  <a:schemeClr val="tx2"/>
                </a:solidFill>
              </a:rPr>
              <a:t>rokov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 januári 2010 bol opäť zvolený </a:t>
            </a:r>
            <a:r>
              <a:rPr lang="sk-SK" dirty="0" err="1" smtClean="0">
                <a:solidFill>
                  <a:schemeClr val="tx2"/>
                </a:solidFill>
              </a:rPr>
              <a:t>Nikiforos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Diamandouros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400px-European_Ombudsman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Európsky dozorný úradník pre ochranu údajov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Funkcia bola vytvorená v roku </a:t>
            </a:r>
            <a:r>
              <a:rPr lang="sk-SK" dirty="0" smtClean="0">
                <a:solidFill>
                  <a:schemeClr val="tx2"/>
                </a:solidFill>
              </a:rPr>
              <a:t>2001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Má na starosti zabezpečiť, aby všetky inštitúcie a orgány EÚ pri spracúvaní osobných údajov ľudí dodržiavali ich právo na </a:t>
            </a:r>
            <a:r>
              <a:rPr lang="sk-SK" dirty="0" smtClean="0">
                <a:solidFill>
                  <a:schemeClr val="tx2"/>
                </a:solidFill>
              </a:rPr>
              <a:t>súkromie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Spolupracuje s dozornými úradníkmi pre ochranu údajov v každej inštitúcii alebo orgáne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 roku 2009 bol znova menovaný Peter </a:t>
            </a:r>
            <a:r>
              <a:rPr lang="sk-SK" dirty="0" err="1" smtClean="0">
                <a:solidFill>
                  <a:schemeClr val="tx2"/>
                </a:solidFill>
              </a:rPr>
              <a:t>Hustinx</a:t>
            </a:r>
            <a:r>
              <a:rPr lang="sk-SK" dirty="0" smtClean="0">
                <a:solidFill>
                  <a:schemeClr val="tx2"/>
                </a:solidFill>
              </a:rPr>
              <a:t> a jeho zástupcom bol menovaný </a:t>
            </a:r>
            <a:r>
              <a:rPr lang="sk-SK" dirty="0" err="1" smtClean="0">
                <a:solidFill>
                  <a:schemeClr val="tx2"/>
                </a:solidFill>
              </a:rPr>
              <a:t>Giovanni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Buttarelli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European_Data_Protection_Supervisor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3" y="571480"/>
            <a:ext cx="959821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Členské </a:t>
            </a:r>
            <a:r>
              <a:rPr lang="sk-SK" dirty="0" err="1" smtClean="0"/>
              <a:t>štaty</a:t>
            </a:r>
            <a:r>
              <a:rPr lang="sk-SK" dirty="0" smtClean="0"/>
              <a:t> EÚ + kandidátske krajiny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757242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42910" y="5929330"/>
            <a:ext cx="6786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 smtClean="0">
                <a:solidFill>
                  <a:schemeClr val="tx2"/>
                </a:solidFill>
              </a:rPr>
              <a:t>Kandidátske krajiny</a:t>
            </a:r>
            <a:r>
              <a:rPr lang="en-US" sz="1600" dirty="0" smtClean="0">
                <a:solidFill>
                  <a:schemeClr val="tx2"/>
                </a:solidFill>
              </a:rPr>
              <a:t>: </a:t>
            </a:r>
            <a:r>
              <a:rPr lang="sk-SK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Chorv</a:t>
            </a:r>
            <a:r>
              <a:rPr lang="sk-SK" sz="1600" dirty="0" err="1" smtClean="0">
                <a:solidFill>
                  <a:schemeClr val="tx2"/>
                </a:solidFill>
              </a:rPr>
              <a:t>átsko</a:t>
            </a:r>
            <a:r>
              <a:rPr lang="sk-SK" sz="1600" dirty="0" smtClean="0">
                <a:solidFill>
                  <a:schemeClr val="tx2"/>
                </a:solidFill>
              </a:rPr>
              <a:t>, Macedónsko, Island, Čierna hora, Turecko</a:t>
            </a:r>
            <a:endParaRPr lang="sk-SK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75000"/>
                <a:alpha val="8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Koniec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Ďakujeme za pozornosť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</a:t>
            </a:r>
            <a:r>
              <a:rPr lang="sk-SK" dirty="0" err="1" smtClean="0"/>
              <a:t>informacie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Vznik</a:t>
            </a:r>
            <a:r>
              <a:rPr lang="en-US" dirty="0" smtClean="0">
                <a:solidFill>
                  <a:schemeClr val="tx2"/>
                </a:solidFill>
              </a:rPr>
              <a:t>: 1992 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z</a:t>
            </a:r>
            <a:r>
              <a:rPr lang="sk-SK" dirty="0" err="1" smtClean="0">
                <a:solidFill>
                  <a:schemeClr val="tx2"/>
                </a:solidFill>
              </a:rPr>
              <a:t>áklade</a:t>
            </a:r>
            <a:r>
              <a:rPr lang="sk-SK" dirty="0" smtClean="0">
                <a:solidFill>
                  <a:schemeClr val="tx2"/>
                </a:solidFill>
              </a:rPr>
              <a:t> Zmluvy o Európskej únii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Motto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err="1" smtClean="0">
                <a:solidFill>
                  <a:schemeClr val="tx2"/>
                </a:solidFill>
              </a:rPr>
              <a:t>Jednota</a:t>
            </a:r>
            <a:r>
              <a:rPr lang="en-US" dirty="0" smtClean="0">
                <a:solidFill>
                  <a:schemeClr val="tx2"/>
                </a:solidFill>
              </a:rPr>
              <a:t> v </a:t>
            </a:r>
            <a:r>
              <a:rPr lang="en-US" dirty="0" err="1" smtClean="0">
                <a:solidFill>
                  <a:schemeClr val="tx2"/>
                </a:solidFill>
              </a:rPr>
              <a:t>rozmanitosti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sk-SK" dirty="0" smtClean="0">
                <a:solidFill>
                  <a:schemeClr val="tx2"/>
                </a:solidFill>
              </a:rPr>
              <a:t>In </a:t>
            </a:r>
            <a:r>
              <a:rPr lang="sk-SK" dirty="0" err="1" smtClean="0">
                <a:solidFill>
                  <a:schemeClr val="tx2"/>
                </a:solidFill>
              </a:rPr>
              <a:t>varietate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concordia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Hymna: Óda na </a:t>
            </a:r>
            <a:r>
              <a:rPr lang="sk-SK" dirty="0" smtClean="0">
                <a:solidFill>
                  <a:schemeClr val="tx2"/>
                </a:solidFill>
              </a:rPr>
              <a:t>radosť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Rozloha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4 325 675 km</a:t>
            </a:r>
            <a:r>
              <a:rPr lang="en-US" dirty="0" smtClean="0">
                <a:solidFill>
                  <a:schemeClr val="tx2"/>
                </a:solidFill>
              </a:rPr>
              <a:t>² </a:t>
            </a:r>
            <a:r>
              <a:rPr lang="sk-SK" dirty="0" smtClean="0">
                <a:solidFill>
                  <a:schemeClr val="tx2"/>
                </a:solidFill>
              </a:rPr>
              <a:t>(</a:t>
            </a:r>
            <a:r>
              <a:rPr lang="sk-SK" dirty="0" smtClean="0">
                <a:solidFill>
                  <a:schemeClr val="tx2"/>
                </a:solidFill>
              </a:rPr>
              <a:t>7. miesto na svete</a:t>
            </a:r>
            <a:r>
              <a:rPr lang="sk-SK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Obyvateľstvo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sk-SK" dirty="0" smtClean="0">
                <a:solidFill>
                  <a:schemeClr val="tx2"/>
                </a:solidFill>
              </a:rPr>
              <a:t> 502 </a:t>
            </a:r>
            <a:r>
              <a:rPr lang="sk-SK" dirty="0" smtClean="0">
                <a:solidFill>
                  <a:schemeClr val="tx2"/>
                </a:solidFill>
              </a:rPr>
              <a:t>486 </a:t>
            </a:r>
            <a:r>
              <a:rPr lang="sk-SK" dirty="0" smtClean="0">
                <a:solidFill>
                  <a:schemeClr val="tx2"/>
                </a:solidFill>
              </a:rPr>
              <a:t>499</a:t>
            </a:r>
            <a:r>
              <a:rPr lang="en-US" dirty="0" smtClean="0">
                <a:solidFill>
                  <a:schemeClr val="tx2"/>
                </a:solidFill>
              </a:rPr>
              <a:t> (2011)</a:t>
            </a: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H</a:t>
            </a:r>
            <a:r>
              <a:rPr lang="sk-SK" dirty="0" err="1" smtClean="0">
                <a:solidFill>
                  <a:schemeClr val="tx2"/>
                </a:solidFill>
              </a:rPr>
              <a:t>ustota</a:t>
            </a:r>
            <a:r>
              <a:rPr lang="sk-SK" dirty="0" smtClean="0">
                <a:solidFill>
                  <a:schemeClr val="tx2"/>
                </a:solidFill>
              </a:rPr>
              <a:t> zaľudnenia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115 obyv./km</a:t>
            </a:r>
            <a:r>
              <a:rPr lang="en-US" dirty="0" smtClean="0">
                <a:solidFill>
                  <a:schemeClr val="tx2"/>
                </a:solidFill>
              </a:rPr>
              <a:t>²</a:t>
            </a:r>
            <a:endParaRPr lang="sk-SK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HDP: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16 574 miliárd € (1. miesto na svete)</a:t>
            </a:r>
          </a:p>
          <a:p>
            <a:pPr>
              <a:buFont typeface="Wingdings 2" pitchFamily="18" charset="2"/>
              <a:buChar char=""/>
            </a:pPr>
            <a:r>
              <a:rPr lang="en-US" dirty="0" smtClean="0">
                <a:solidFill>
                  <a:schemeClr val="tx2"/>
                </a:solidFill>
              </a:rPr>
              <a:t>HDP 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obyv</a:t>
            </a:r>
            <a:r>
              <a:rPr lang="en-US" dirty="0" smtClean="0">
                <a:solidFill>
                  <a:schemeClr val="tx2"/>
                </a:solidFill>
              </a:rPr>
              <a:t>.: </a:t>
            </a:r>
            <a:r>
              <a:rPr lang="sk-SK" dirty="0" smtClean="0">
                <a:solidFill>
                  <a:schemeClr val="tx2"/>
                </a:solidFill>
              </a:rPr>
              <a:t>33 482 €</a:t>
            </a:r>
          </a:p>
          <a:p>
            <a:pPr>
              <a:buFont typeface="Wingdings 2" pitchFamily="18" charset="2"/>
              <a:buChar char=""/>
            </a:pPr>
            <a:endParaRPr lang="sk-SK" dirty="0" smtClean="0"/>
          </a:p>
        </p:txBody>
      </p:sp>
      <p:pic>
        <p:nvPicPr>
          <p:cNvPr id="4" name="Obrázok 3" descr="800px-Flag_of_Europ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428604"/>
            <a:ext cx="1393912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Európsky parlament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"/>
            </a:pPr>
            <a:r>
              <a:rPr lang="en-US" dirty="0" err="1" smtClean="0">
                <a:solidFill>
                  <a:schemeClr val="tx2"/>
                </a:solidFill>
              </a:rPr>
              <a:t>Poslanci</a:t>
            </a:r>
            <a:r>
              <a:rPr lang="en-US" dirty="0" smtClean="0">
                <a:solidFill>
                  <a:schemeClr val="tx2"/>
                </a:solidFill>
              </a:rPr>
              <a:t> EP s</a:t>
            </a:r>
            <a:r>
              <a:rPr lang="sk-SK" dirty="0" smtClean="0">
                <a:solidFill>
                  <a:schemeClr val="tx2"/>
                </a:solidFill>
              </a:rPr>
              <a:t>ú priamo volení európskymi voličmi každých 5 rokov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Spolu s Radou sú hlavnými zákonodarnými inštitúciami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Základné </a:t>
            </a:r>
            <a:r>
              <a:rPr lang="sk-SK" dirty="0" err="1" smtClean="0">
                <a:solidFill>
                  <a:schemeClr val="tx2"/>
                </a:solidFill>
              </a:rPr>
              <a:t>ulohy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sk-SK" dirty="0" smtClean="0">
                <a:solidFill>
                  <a:schemeClr val="tx2"/>
                </a:solidFill>
              </a:rPr>
              <a:t> 1. prerokováva </a:t>
            </a:r>
            <a:r>
              <a:rPr lang="sk-SK" dirty="0" smtClean="0">
                <a:solidFill>
                  <a:schemeClr val="tx2"/>
                </a:solidFill>
              </a:rPr>
              <a:t>a schvaľuje európsku legislatívu v spolupráci s </a:t>
            </a:r>
            <a:r>
              <a:rPr lang="sk-SK" dirty="0" smtClean="0">
                <a:solidFill>
                  <a:schemeClr val="tx2"/>
                </a:solidFill>
              </a:rPr>
              <a:t>Radou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2. </a:t>
            </a:r>
            <a:r>
              <a:rPr lang="sk-SK" dirty="0" smtClean="0">
                <a:solidFill>
                  <a:schemeClr val="tx2"/>
                </a:solidFill>
              </a:rPr>
              <a:t>dohliada na to, aby bola činnosť ostatných inštitúcií EÚ, hlavne Komisie, v súlade so zásadami </a:t>
            </a:r>
            <a:r>
              <a:rPr lang="sk-SK" dirty="0" smtClean="0">
                <a:solidFill>
                  <a:schemeClr val="tx2"/>
                </a:solidFill>
              </a:rPr>
              <a:t>demokracie</a:t>
            </a:r>
            <a:endParaRPr lang="sk-SK" dirty="0" smtClean="0">
              <a:solidFill>
                <a:schemeClr val="tx2"/>
              </a:solidFill>
            </a:endParaRP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3.</a:t>
            </a:r>
            <a:r>
              <a:rPr lang="sk-SK" dirty="0" smtClean="0">
                <a:solidFill>
                  <a:schemeClr val="tx2"/>
                </a:solidFill>
              </a:rPr>
              <a:t> prerokováva a prijíma rozpočet EÚ v spolupráci s Radou</a:t>
            </a:r>
          </a:p>
        </p:txBody>
      </p:sp>
      <p:pic>
        <p:nvPicPr>
          <p:cNvPr id="4" name="Obrázok 3" descr="423px-Europarl_logo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1800224" cy="10682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Európska rada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Samity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Brusel</a:t>
            </a:r>
            <a:r>
              <a:rPr lang="en-US" dirty="0" smtClean="0">
                <a:solidFill>
                  <a:schemeClr val="tx2"/>
                </a:solidFill>
              </a:rPr>
              <a:t>) – </a:t>
            </a:r>
            <a:r>
              <a:rPr lang="en-US" dirty="0" err="1" smtClean="0">
                <a:solidFill>
                  <a:schemeClr val="tx2"/>
                </a:solidFill>
              </a:rPr>
              <a:t>Stret</a:t>
            </a:r>
            <a:r>
              <a:rPr lang="sk-SK" dirty="0" err="1" smtClean="0">
                <a:solidFill>
                  <a:schemeClr val="tx2"/>
                </a:solidFill>
              </a:rPr>
              <a:t>ávajú</a:t>
            </a:r>
            <a:r>
              <a:rPr lang="sk-SK" dirty="0" smtClean="0">
                <a:solidFill>
                  <a:schemeClr val="tx2"/>
                </a:solidFill>
              </a:rPr>
              <a:t> sa tam štátnici EÚ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Približne 4 za rok, vedie ich </a:t>
            </a:r>
            <a:r>
              <a:rPr lang="sk-SK" dirty="0" err="1" smtClean="0">
                <a:solidFill>
                  <a:schemeClr val="tx2"/>
                </a:solidFill>
              </a:rPr>
              <a:t>Herman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Van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Rompuy</a:t>
            </a:r>
            <a:endParaRPr lang="sk-SK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Úloha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stanovovať všeobecné politické smerovanie a priority EÚ a riešiť zložité a citlivé záležitosti, ktoré sa nedajú vyriešiť na nižších úrovniach medzivládnej </a:t>
            </a:r>
            <a:r>
              <a:rPr lang="sk-SK" dirty="0" smtClean="0">
                <a:solidFill>
                  <a:schemeClr val="tx2"/>
                </a:solidFill>
              </a:rPr>
              <a:t>spolupráce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Má </a:t>
            </a:r>
            <a:r>
              <a:rPr lang="sk-SK" dirty="0" err="1" smtClean="0">
                <a:solidFill>
                  <a:schemeClr val="tx2"/>
                </a:solidFill>
              </a:rPr>
              <a:t>významny</a:t>
            </a:r>
            <a:r>
              <a:rPr lang="sk-SK" dirty="0" smtClean="0">
                <a:solidFill>
                  <a:schemeClr val="tx2"/>
                </a:solidFill>
              </a:rPr>
              <a:t> vplyv na určovanie politického programu EÚ ale nemá oprávnenia na </a:t>
            </a:r>
            <a:r>
              <a:rPr lang="sk-SK" dirty="0" err="1" smtClean="0">
                <a:solidFill>
                  <a:schemeClr val="tx2"/>
                </a:solidFill>
              </a:rPr>
              <a:t>prijimanie</a:t>
            </a:r>
            <a:r>
              <a:rPr lang="sk-SK" dirty="0" smtClean="0">
                <a:solidFill>
                  <a:schemeClr val="tx2"/>
                </a:solidFill>
              </a:rPr>
              <a:t> legislatívy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297px-European_Council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357166"/>
            <a:ext cx="1214446" cy="1026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Rada európskej </a:t>
            </a:r>
            <a:r>
              <a:rPr lang="sk-SK" dirty="0" smtClean="0"/>
              <a:t>ú</a:t>
            </a:r>
            <a:r>
              <a:rPr lang="sk-SK" dirty="0" smtClean="0"/>
              <a:t>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Ministri </a:t>
            </a:r>
            <a:r>
              <a:rPr lang="sk-SK" dirty="0" smtClean="0">
                <a:solidFill>
                  <a:schemeClr val="tx2"/>
                </a:solidFill>
              </a:rPr>
              <a:t>členských </a:t>
            </a:r>
            <a:r>
              <a:rPr lang="sk-SK" dirty="0" smtClean="0">
                <a:solidFill>
                  <a:schemeClr val="tx2"/>
                </a:solidFill>
              </a:rPr>
              <a:t>štátov sa stretávajú, </a:t>
            </a:r>
            <a:r>
              <a:rPr lang="sk-SK" dirty="0" smtClean="0">
                <a:solidFill>
                  <a:schemeClr val="tx2"/>
                </a:solidFill>
              </a:rPr>
              <a:t>aby prijímali právne predpisy a koordinovali </a:t>
            </a:r>
            <a:r>
              <a:rPr lang="sk-SK" dirty="0" smtClean="0">
                <a:solidFill>
                  <a:schemeClr val="tx2"/>
                </a:solidFill>
              </a:rPr>
              <a:t>politiku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1</a:t>
            </a:r>
            <a:r>
              <a:rPr lang="sk-SK" dirty="0" smtClean="0">
                <a:solidFill>
                  <a:schemeClr val="tx2"/>
                </a:solidFill>
              </a:rPr>
              <a:t>. Prijíma právne predpisy EÚ.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2</a:t>
            </a:r>
            <a:r>
              <a:rPr lang="sk-SK" dirty="0" smtClean="0">
                <a:solidFill>
                  <a:schemeClr val="tx2"/>
                </a:solidFill>
              </a:rPr>
              <a:t>. Zabezpečuje všeobecnú koordináciu hospodárskych politík členských štátov EÚ.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3</a:t>
            </a:r>
            <a:r>
              <a:rPr lang="sk-SK" dirty="0" smtClean="0">
                <a:solidFill>
                  <a:schemeClr val="tx2"/>
                </a:solidFill>
              </a:rPr>
              <a:t>. Uzatvára dohody medzi EÚ a inými štátmi.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4</a:t>
            </a:r>
            <a:r>
              <a:rPr lang="sk-SK" dirty="0" smtClean="0">
                <a:solidFill>
                  <a:schemeClr val="tx2"/>
                </a:solidFill>
              </a:rPr>
              <a:t>. Schvaľuje rozpočet EÚ.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5</a:t>
            </a:r>
            <a:r>
              <a:rPr lang="sk-SK" dirty="0" smtClean="0">
                <a:solidFill>
                  <a:schemeClr val="tx2"/>
                </a:solidFill>
              </a:rPr>
              <a:t>. Zodpovedá za zahraničnú a bezpečnostnú politiku EÚ.</a:t>
            </a:r>
          </a:p>
          <a:p>
            <a:pPr marL="540000">
              <a:buNone/>
            </a:pPr>
            <a:r>
              <a:rPr lang="sk-SK" dirty="0" smtClean="0">
                <a:solidFill>
                  <a:schemeClr val="tx2"/>
                </a:solidFill>
              </a:rPr>
              <a:t>6</a:t>
            </a:r>
            <a:r>
              <a:rPr lang="sk-SK" dirty="0" smtClean="0">
                <a:solidFill>
                  <a:schemeClr val="tx2"/>
                </a:solidFill>
              </a:rPr>
              <a:t>. Koordinuje spoluprácu medzi justičnými a policajnými orgánmi členských štátov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380px-Council_of_the_EU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57166"/>
            <a:ext cx="1714512" cy="10106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Európska komisia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buFont typeface="Wingdings 2" pitchFamily="18" charset="2"/>
              <a:buChar char=""/>
            </a:pPr>
            <a:r>
              <a:rPr lang="sk-SK" sz="2200" dirty="0" smtClean="0">
                <a:solidFill>
                  <a:schemeClr val="tx2"/>
                </a:solidFill>
              </a:rPr>
              <a:t>Vedenie pozostáva z </a:t>
            </a:r>
            <a:r>
              <a:rPr lang="sk-SK" sz="2200" dirty="0" smtClean="0">
                <a:solidFill>
                  <a:schemeClr val="tx2"/>
                </a:solidFill>
              </a:rPr>
              <a:t>27 komisárov, jeden z každého členského </a:t>
            </a:r>
            <a:r>
              <a:rPr lang="sk-SK" sz="2200" dirty="0" smtClean="0">
                <a:solidFill>
                  <a:schemeClr val="tx2"/>
                </a:solidFill>
              </a:rPr>
              <a:t>štátu </a:t>
            </a:r>
            <a:r>
              <a:rPr lang="en-US" sz="2200" dirty="0" smtClean="0">
                <a:solidFill>
                  <a:schemeClr val="tx2"/>
                </a:solidFill>
              </a:rPr>
              <a:t>(</a:t>
            </a:r>
            <a:r>
              <a:rPr lang="en-US" sz="2200" dirty="0" err="1" smtClean="0">
                <a:solidFill>
                  <a:schemeClr val="tx2"/>
                </a:solidFill>
              </a:rPr>
              <a:t>na</a:t>
            </a:r>
            <a:r>
              <a:rPr lang="en-US" sz="2200" dirty="0" smtClean="0">
                <a:solidFill>
                  <a:schemeClr val="tx2"/>
                </a:solidFill>
              </a:rPr>
              <a:t> 5 </a:t>
            </a:r>
            <a:r>
              <a:rPr lang="en-US" sz="2200" dirty="0" err="1" smtClean="0">
                <a:solidFill>
                  <a:schemeClr val="tx2"/>
                </a:solidFill>
              </a:rPr>
              <a:t>rokov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sk-SK" sz="2200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sz="2200" dirty="0" smtClean="0">
                <a:solidFill>
                  <a:schemeClr val="tx2"/>
                </a:solidFill>
              </a:rPr>
              <a:t>Predsedom je </a:t>
            </a:r>
            <a:r>
              <a:rPr lang="sk-SK" sz="2200" dirty="0" smtClean="0">
                <a:solidFill>
                  <a:schemeClr val="tx2"/>
                </a:solidFill>
              </a:rPr>
              <a:t>José Manuel </a:t>
            </a:r>
            <a:r>
              <a:rPr lang="sk-SK" sz="2200" dirty="0" err="1" smtClean="0">
                <a:solidFill>
                  <a:schemeClr val="tx2"/>
                </a:solidFill>
              </a:rPr>
              <a:t>Barroso</a:t>
            </a:r>
            <a:endParaRPr lang="sk-SK" sz="2200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sz="2200" dirty="0" smtClean="0">
                <a:solidFill>
                  <a:schemeClr val="tx2"/>
                </a:solidFill>
              </a:rPr>
              <a:t>Predsedu navrhuje Európska rada potom s nominovaným predsedom vyberú komisárov a tých musí schváliť Európsky parlament</a:t>
            </a:r>
          </a:p>
          <a:p>
            <a:pPr>
              <a:buFont typeface="Wingdings 2" pitchFamily="18" charset="2"/>
              <a:buChar char=""/>
            </a:pPr>
            <a:r>
              <a:rPr lang="sk-SK" sz="2200" dirty="0" smtClean="0">
                <a:solidFill>
                  <a:schemeClr val="tx2"/>
                </a:solidFill>
              </a:rPr>
              <a:t>1</a:t>
            </a:r>
            <a:r>
              <a:rPr lang="sk-SK" sz="2200" dirty="0" smtClean="0">
                <a:solidFill>
                  <a:schemeClr val="tx2"/>
                </a:solidFill>
              </a:rPr>
              <a:t>. navrhuje nové právne predpisy a predkladá ich na schválenie Parlamentu a </a:t>
            </a:r>
            <a:r>
              <a:rPr lang="sk-SK" sz="2200" dirty="0" smtClean="0">
                <a:solidFill>
                  <a:schemeClr val="tx2"/>
                </a:solidFill>
              </a:rPr>
              <a:t>Rade</a:t>
            </a:r>
            <a:endParaRPr lang="sk-SK" sz="2200" dirty="0" smtClean="0">
              <a:solidFill>
                <a:schemeClr val="tx2"/>
              </a:solidFill>
            </a:endParaRPr>
          </a:p>
          <a:p>
            <a:pPr marL="540000">
              <a:buNone/>
            </a:pPr>
            <a:r>
              <a:rPr lang="sk-SK" sz="2200" dirty="0" smtClean="0">
                <a:solidFill>
                  <a:schemeClr val="tx2"/>
                </a:solidFill>
              </a:rPr>
              <a:t>2</a:t>
            </a:r>
            <a:r>
              <a:rPr lang="sk-SK" sz="2200" dirty="0" smtClean="0">
                <a:solidFill>
                  <a:schemeClr val="tx2"/>
                </a:solidFill>
              </a:rPr>
              <a:t>. spravuje rozpočet EÚ a prideľuje finančné </a:t>
            </a:r>
            <a:r>
              <a:rPr lang="sk-SK" sz="2200" dirty="0" smtClean="0">
                <a:solidFill>
                  <a:schemeClr val="tx2"/>
                </a:solidFill>
              </a:rPr>
              <a:t>prostriedky</a:t>
            </a:r>
            <a:endParaRPr lang="sk-SK" sz="2200" dirty="0" smtClean="0">
              <a:solidFill>
                <a:schemeClr val="tx2"/>
              </a:solidFill>
            </a:endParaRPr>
          </a:p>
          <a:p>
            <a:pPr marL="540000">
              <a:buNone/>
            </a:pPr>
            <a:r>
              <a:rPr lang="sk-SK" sz="2200" dirty="0" smtClean="0">
                <a:solidFill>
                  <a:schemeClr val="tx2"/>
                </a:solidFill>
              </a:rPr>
              <a:t>3</a:t>
            </a:r>
            <a:r>
              <a:rPr lang="sk-SK" sz="2200" dirty="0" smtClean="0">
                <a:solidFill>
                  <a:schemeClr val="tx2"/>
                </a:solidFill>
              </a:rPr>
              <a:t>. presadzuje uplatňovanie právnych predpisov EÚ (spoločne so Súdnym dvorom</a:t>
            </a:r>
            <a:r>
              <a:rPr lang="sk-SK" sz="2200" dirty="0" smtClean="0">
                <a:solidFill>
                  <a:schemeClr val="tx2"/>
                </a:solidFill>
              </a:rPr>
              <a:t>)</a:t>
            </a:r>
            <a:endParaRPr lang="sk-SK" sz="2200" dirty="0" smtClean="0">
              <a:solidFill>
                <a:schemeClr val="tx2"/>
              </a:solidFill>
            </a:endParaRPr>
          </a:p>
          <a:p>
            <a:pPr marL="540000">
              <a:buNone/>
            </a:pPr>
            <a:r>
              <a:rPr lang="sk-SK" sz="2200" dirty="0" smtClean="0">
                <a:solidFill>
                  <a:schemeClr val="tx2"/>
                </a:solidFill>
              </a:rPr>
              <a:t>4</a:t>
            </a:r>
            <a:r>
              <a:rPr lang="sk-SK" sz="2200" dirty="0" smtClean="0">
                <a:solidFill>
                  <a:schemeClr val="tx2"/>
                </a:solidFill>
              </a:rPr>
              <a:t>. zastupuje EÚ na medzinárodnej scéne, napríklad pri vyjednávaní zmlúv medzi EÚ a inými štátmi</a:t>
            </a:r>
            <a:endParaRPr lang="sk-SK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Súdny dvor Európskej únie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vert="horz" anchor="ctr" anchorCtr="0">
            <a:normAutofit/>
          </a:bodyPr>
          <a:lstStyle/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Poskytuje </a:t>
            </a:r>
            <a:r>
              <a:rPr lang="sk-SK" dirty="0" smtClean="0">
                <a:solidFill>
                  <a:schemeClr val="tx2"/>
                </a:solidFill>
              </a:rPr>
              <a:t>výklad právnych predpisov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Rozhoduje </a:t>
            </a:r>
            <a:r>
              <a:rPr lang="sk-SK" dirty="0" smtClean="0">
                <a:solidFill>
                  <a:schemeClr val="tx2"/>
                </a:solidFill>
              </a:rPr>
              <a:t>právne spory medzi vládami členských štátov a inštitúciami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Jeden sudca z každého štátu EÚ</a:t>
            </a: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Pomáha mu 8 advokátov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sk-SK" dirty="0" smtClean="0">
                <a:solidFill>
                  <a:schemeClr val="tx2"/>
                </a:solidFill>
              </a:rPr>
              <a:t>ch </a:t>
            </a:r>
            <a:r>
              <a:rPr lang="sk-SK" dirty="0" smtClean="0">
                <a:solidFill>
                  <a:schemeClr val="tx2"/>
                </a:solidFill>
              </a:rPr>
              <a:t>úlohou je predkladať stanoviská k prípadom predloženým Súdnemu </a:t>
            </a:r>
            <a:r>
              <a:rPr lang="sk-SK" dirty="0" smtClean="0">
                <a:solidFill>
                  <a:schemeClr val="tx2"/>
                </a:solidFill>
              </a:rPr>
              <a:t>dvoru</a:t>
            </a:r>
            <a:r>
              <a:rPr lang="en-US" dirty="0" smtClean="0">
                <a:solidFill>
                  <a:schemeClr val="tx2"/>
                </a:solidFill>
              </a:rPr>
              <a:t>; m</a:t>
            </a:r>
            <a:r>
              <a:rPr lang="sk-SK" dirty="0" err="1" smtClean="0">
                <a:solidFill>
                  <a:schemeClr val="tx2"/>
                </a:solidFill>
              </a:rPr>
              <a:t>usia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konať verejne a </a:t>
            </a:r>
            <a:r>
              <a:rPr lang="sk-SK" dirty="0" smtClean="0">
                <a:solidFill>
                  <a:schemeClr val="tx2"/>
                </a:solidFill>
              </a:rPr>
              <a:t>nestranne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"/>
            </a:pPr>
            <a:r>
              <a:rPr lang="sk-SK" dirty="0" smtClean="0">
                <a:solidFill>
                  <a:schemeClr val="tx2"/>
                </a:solidFill>
              </a:rPr>
              <a:t>Sudcovia a generálni advokáti </a:t>
            </a:r>
            <a:r>
              <a:rPr lang="sk-SK" dirty="0" smtClean="0">
                <a:solidFill>
                  <a:schemeClr val="tx2"/>
                </a:solidFill>
              </a:rPr>
              <a:t>sú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vymenovan</a:t>
            </a:r>
            <a:r>
              <a:rPr lang="sk-SK" dirty="0" smtClean="0">
                <a:solidFill>
                  <a:schemeClr val="tx2"/>
                </a:solidFill>
              </a:rPr>
              <a:t>ý </a:t>
            </a:r>
            <a:r>
              <a:rPr lang="sk-SK" dirty="0" smtClean="0">
                <a:solidFill>
                  <a:schemeClr val="tx2"/>
                </a:solidFill>
              </a:rPr>
              <a:t>na základe vzájomnej dohody vlád členských štátov </a:t>
            </a:r>
            <a:r>
              <a:rPr lang="sk-SK" dirty="0" smtClean="0">
                <a:solidFill>
                  <a:schemeClr val="tx2"/>
                </a:solidFill>
              </a:rPr>
              <a:t>EÚ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6 </a:t>
            </a:r>
            <a:r>
              <a:rPr lang="en-US" dirty="0" err="1" smtClean="0">
                <a:solidFill>
                  <a:schemeClr val="tx2"/>
                </a:solidFill>
              </a:rPr>
              <a:t>rokov</a:t>
            </a:r>
            <a:r>
              <a:rPr lang="en-US" dirty="0" smtClean="0">
                <a:solidFill>
                  <a:schemeClr val="tx2"/>
                </a:solidFill>
              </a:rPr>
              <a:t>, mo</a:t>
            </a:r>
            <a:r>
              <a:rPr lang="sk-SK" dirty="0" err="1" smtClean="0">
                <a:solidFill>
                  <a:schemeClr val="tx2"/>
                </a:solidFill>
              </a:rPr>
              <a:t>žu</a:t>
            </a:r>
            <a:r>
              <a:rPr lang="sk-SK" dirty="0" smtClean="0">
                <a:solidFill>
                  <a:schemeClr val="tx2"/>
                </a:solidFill>
              </a:rPr>
              <a:t> byť vymenovaný znova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sk-SK" dirty="0"/>
          </a:p>
        </p:txBody>
      </p:sp>
      <p:pic>
        <p:nvPicPr>
          <p:cNvPr id="4" name="Obrázok 3" descr="170px-Court_of_Justice_of_the_European_Union_emblem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28604"/>
            <a:ext cx="891965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Dvor audítorov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buFont typeface="Wingdings 2" pitchFamily="18" charset="2"/>
              <a:buChar char="é"/>
            </a:pPr>
            <a:r>
              <a:rPr lang="en-US" dirty="0" smtClean="0">
                <a:solidFill>
                  <a:schemeClr val="tx2"/>
                </a:solidFill>
              </a:rPr>
              <a:t>V</a:t>
            </a:r>
            <a:r>
              <a:rPr lang="sk-SK" dirty="0" err="1" smtClean="0">
                <a:solidFill>
                  <a:schemeClr val="tx2"/>
                </a:solidFill>
              </a:rPr>
              <a:t>ykonáva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audit finančných prostriedkov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Ú</a:t>
            </a:r>
            <a:r>
              <a:rPr lang="sk-SK" dirty="0" smtClean="0">
                <a:solidFill>
                  <a:schemeClr val="tx2"/>
                </a:solidFill>
              </a:rPr>
              <a:t>lohou </a:t>
            </a:r>
            <a:r>
              <a:rPr lang="sk-SK" dirty="0" smtClean="0">
                <a:solidFill>
                  <a:schemeClr val="tx2"/>
                </a:solidFill>
              </a:rPr>
              <a:t>je zlepšiť finančné riadenie EÚ a podávať správy o využívaní verejných </a:t>
            </a:r>
            <a:r>
              <a:rPr lang="sk-SK" dirty="0" smtClean="0">
                <a:solidFill>
                  <a:schemeClr val="tx2"/>
                </a:solidFill>
              </a:rPr>
              <a:t>fondov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Založený </a:t>
            </a:r>
            <a:r>
              <a:rPr lang="sk-SK" dirty="0" smtClean="0">
                <a:solidFill>
                  <a:schemeClr val="tx2"/>
                </a:solidFill>
              </a:rPr>
              <a:t>v roku 1975 a sídli v </a:t>
            </a:r>
            <a:r>
              <a:rPr lang="sk-SK" dirty="0" smtClean="0">
                <a:solidFill>
                  <a:schemeClr val="tx2"/>
                </a:solidFill>
              </a:rPr>
              <a:t>Luxemburgu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Úlohy</a:t>
            </a:r>
            <a:r>
              <a:rPr lang="en-US" dirty="0" smtClean="0">
                <a:solidFill>
                  <a:schemeClr val="tx2"/>
                </a:solidFill>
              </a:rPr>
              <a:t>: P</a:t>
            </a:r>
            <a:r>
              <a:rPr lang="sk-SK" dirty="0" err="1" smtClean="0">
                <a:solidFill>
                  <a:schemeClr val="tx2"/>
                </a:solidFill>
              </a:rPr>
              <a:t>redkladanie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výročnej správy o audite za predchádzajúci finančný </a:t>
            </a:r>
            <a:r>
              <a:rPr lang="sk-SK" dirty="0" smtClean="0">
                <a:solidFill>
                  <a:schemeClr val="tx2"/>
                </a:solidFill>
              </a:rPr>
              <a:t>rok</a:t>
            </a:r>
            <a:r>
              <a:rPr lang="en-US" dirty="0" smtClean="0">
                <a:solidFill>
                  <a:schemeClr val="tx2"/>
                </a:solidFill>
              </a:rPr>
              <a:t> EP a </a:t>
            </a:r>
            <a:r>
              <a:rPr lang="en-US" dirty="0" err="1" smtClean="0">
                <a:solidFill>
                  <a:schemeClr val="tx2"/>
                </a:solidFill>
              </a:rPr>
              <a:t>Rade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sk-SK" dirty="0" smtClean="0">
                <a:solidFill>
                  <a:schemeClr val="tx2"/>
                </a:solidFill>
              </a:rPr>
              <a:t>Vyjadruje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k finančným právnym predpisom EÚ </a:t>
            </a:r>
            <a:r>
              <a:rPr lang="sk-SK" dirty="0" smtClean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opatreniam </a:t>
            </a:r>
            <a:r>
              <a:rPr lang="sk-SK" dirty="0" smtClean="0">
                <a:solidFill>
                  <a:schemeClr val="tx2"/>
                </a:solidFill>
              </a:rPr>
              <a:t>EÚ na boj proti </a:t>
            </a:r>
            <a:r>
              <a:rPr lang="sk-SK" dirty="0" smtClean="0">
                <a:solidFill>
                  <a:schemeClr val="tx2"/>
                </a:solidFill>
              </a:rPr>
              <a:t>podvodom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Char char="é"/>
            </a:pPr>
            <a:r>
              <a:rPr lang="en-US" dirty="0" err="1" smtClean="0">
                <a:solidFill>
                  <a:schemeClr val="tx2"/>
                </a:solidFill>
              </a:rPr>
              <a:t>Jeden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člen z každého členského štátu EÚ</a:t>
            </a:r>
            <a:r>
              <a:rPr lang="sk-SK" dirty="0" smtClean="0">
                <a:solidFill>
                  <a:schemeClr val="tx2"/>
                </a:solidFill>
              </a:rPr>
              <a:t>, ktorého menuje Rada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6 </a:t>
            </a:r>
            <a:r>
              <a:rPr lang="en-US" dirty="0" err="1" smtClean="0">
                <a:solidFill>
                  <a:schemeClr val="tx2"/>
                </a:solidFill>
              </a:rPr>
              <a:t>rokov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Členovia spomedzi seba volia </a:t>
            </a:r>
            <a:r>
              <a:rPr lang="sk-SK" dirty="0" smtClean="0">
                <a:solidFill>
                  <a:schemeClr val="tx2"/>
                </a:solidFill>
              </a:rPr>
              <a:t>predsedu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3 </a:t>
            </a:r>
            <a:r>
              <a:rPr lang="en-US" dirty="0" err="1" smtClean="0">
                <a:solidFill>
                  <a:schemeClr val="tx2"/>
                </a:solidFill>
              </a:rPr>
              <a:t>roky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é"/>
            </a:pPr>
            <a:r>
              <a:rPr lang="en-US" dirty="0" smtClean="0">
                <a:solidFill>
                  <a:schemeClr val="tx2"/>
                </a:solidFill>
              </a:rPr>
              <a:t>Moment</a:t>
            </a:r>
            <a:r>
              <a:rPr lang="sk-SK" dirty="0" err="1" smtClean="0">
                <a:solidFill>
                  <a:schemeClr val="tx2"/>
                </a:solidFill>
              </a:rPr>
              <a:t>álny</a:t>
            </a:r>
            <a:r>
              <a:rPr lang="sk-SK" dirty="0" smtClean="0">
                <a:solidFill>
                  <a:schemeClr val="tx2"/>
                </a:solidFill>
              </a:rPr>
              <a:t> predseda </a:t>
            </a:r>
            <a:r>
              <a:rPr lang="sk-SK" dirty="0" err="1" smtClean="0">
                <a:solidFill>
                  <a:schemeClr val="tx2"/>
                </a:solidFill>
              </a:rPr>
              <a:t>Vítor</a:t>
            </a:r>
            <a:r>
              <a:rPr lang="sk-SK" dirty="0" smtClean="0">
                <a:solidFill>
                  <a:schemeClr val="tx2"/>
                </a:solidFill>
              </a:rPr>
              <a:t> Manuel </a:t>
            </a:r>
            <a:r>
              <a:rPr lang="sk-SK" dirty="0" err="1" smtClean="0">
                <a:solidFill>
                  <a:schemeClr val="tx2"/>
                </a:solidFill>
              </a:rPr>
              <a:t>da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Silva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Caldeira</a:t>
            </a:r>
            <a:endParaRPr lang="sk-SK" dirty="0" smtClean="0">
              <a:solidFill>
                <a:schemeClr val="tx2"/>
              </a:solidFill>
            </a:endParaRPr>
          </a:p>
        </p:txBody>
      </p:sp>
      <p:pic>
        <p:nvPicPr>
          <p:cNvPr id="4" name="Obrázok 3" descr="248px-European_Court_of_Auditors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57166"/>
            <a:ext cx="1109662" cy="10470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Európsky hospodársky a sociálny výbor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Poradné </a:t>
            </a:r>
            <a:r>
              <a:rPr lang="sk-SK" dirty="0" smtClean="0">
                <a:solidFill>
                  <a:schemeClr val="tx2"/>
                </a:solidFill>
              </a:rPr>
              <a:t>zhromaždenie, ktoré predkladá svoje stanoviská väčším </a:t>
            </a:r>
            <a:r>
              <a:rPr lang="sk-SK" dirty="0" smtClean="0">
                <a:solidFill>
                  <a:schemeClr val="tx2"/>
                </a:solidFill>
              </a:rPr>
              <a:t>inštitúciám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Založený </a:t>
            </a:r>
            <a:r>
              <a:rPr lang="sk-SK" dirty="0" smtClean="0">
                <a:solidFill>
                  <a:schemeClr val="tx2"/>
                </a:solidFill>
              </a:rPr>
              <a:t>v roku </a:t>
            </a:r>
            <a:r>
              <a:rPr lang="sk-SK" dirty="0" smtClean="0">
                <a:solidFill>
                  <a:schemeClr val="tx2"/>
                </a:solidFill>
              </a:rPr>
              <a:t>1957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Poskytuje možnosť </a:t>
            </a:r>
            <a:r>
              <a:rPr lang="sk-SK" dirty="0" smtClean="0">
                <a:solidFill>
                  <a:schemeClr val="tx2"/>
                </a:solidFill>
              </a:rPr>
              <a:t>oficiálne sa vyjadriť k legislatívnym návrhom </a:t>
            </a:r>
            <a:r>
              <a:rPr lang="sk-SK" dirty="0" smtClean="0">
                <a:solidFill>
                  <a:schemeClr val="tx2"/>
                </a:solidFill>
              </a:rPr>
              <a:t>EÚ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Má </a:t>
            </a:r>
            <a:r>
              <a:rPr lang="sk-SK" dirty="0" smtClean="0">
                <a:solidFill>
                  <a:schemeClr val="tx2"/>
                </a:solidFill>
              </a:rPr>
              <a:t>344 </a:t>
            </a:r>
            <a:r>
              <a:rPr lang="sk-SK" dirty="0" smtClean="0">
                <a:solidFill>
                  <a:schemeClr val="tx2"/>
                </a:solidFill>
              </a:rPr>
              <a:t>členov, navrhujú ich </a:t>
            </a:r>
            <a:r>
              <a:rPr lang="sk-SK" dirty="0" smtClean="0">
                <a:solidFill>
                  <a:schemeClr val="tx2"/>
                </a:solidFill>
              </a:rPr>
              <a:t>vlády členských štátov a do funkcie ich menuje Rada Európskej </a:t>
            </a:r>
            <a:r>
              <a:rPr lang="sk-SK" dirty="0" smtClean="0">
                <a:solidFill>
                  <a:schemeClr val="tx2"/>
                </a:solidFill>
              </a:rPr>
              <a:t>únie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na</a:t>
            </a:r>
            <a:r>
              <a:rPr lang="en-US" dirty="0" smtClean="0">
                <a:solidFill>
                  <a:schemeClr val="tx2"/>
                </a:solidFill>
              </a:rPr>
              <a:t> 5 </a:t>
            </a:r>
            <a:r>
              <a:rPr lang="en-US" dirty="0" err="1" smtClean="0">
                <a:solidFill>
                  <a:schemeClr val="tx2"/>
                </a:solidFill>
              </a:rPr>
              <a:t>rokov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Char char="é"/>
            </a:pPr>
            <a:r>
              <a:rPr lang="sk-SK" dirty="0" smtClean="0">
                <a:solidFill>
                  <a:schemeClr val="tx2"/>
                </a:solidFill>
              </a:rPr>
              <a:t>Počet členov z jednotlivých krajín závisí od počtu ich </a:t>
            </a:r>
            <a:r>
              <a:rPr lang="sk-SK" dirty="0" smtClean="0">
                <a:solidFill>
                  <a:schemeClr val="tx2"/>
                </a:solidFill>
              </a:rPr>
              <a:t>obyvateľov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" name="Obrázok 3" descr="488px-EESC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28604"/>
            <a:ext cx="1471438" cy="9286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Vlastná 3">
      <a:dk1>
        <a:srgbClr val="C58C00"/>
      </a:dk1>
      <a:lt1>
        <a:srgbClr val="FED46B"/>
      </a:lt1>
      <a:dk2>
        <a:srgbClr val="007DEA"/>
      </a:dk2>
      <a:lt2>
        <a:srgbClr val="90CB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B38001"/>
      </a:hlink>
      <a:folHlink>
        <a:srgbClr val="936900"/>
      </a:folHlink>
    </a:clrScheme>
    <a:fontScheme name="Vlastná 1">
      <a:majorFont>
        <a:latin typeface="Tw Cen MT"/>
        <a:ea typeface=""/>
        <a:cs typeface=""/>
      </a:majorFont>
      <a:minorFont>
        <a:latin typeface="Calibri"/>
        <a:ea typeface=""/>
        <a:cs typeface="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3">
    <a:dk1>
      <a:srgbClr val="C58C00"/>
    </a:dk1>
    <a:lt1>
      <a:srgbClr val="FED46B"/>
    </a:lt1>
    <a:dk2>
      <a:srgbClr val="007DEA"/>
    </a:dk2>
    <a:lt2>
      <a:srgbClr val="90CB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B38001"/>
    </a:hlink>
    <a:folHlink>
      <a:srgbClr val="936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985</Words>
  <Application>Microsoft Office PowerPoint</Application>
  <PresentationFormat>Prezentácia na obrazovke (4:3)</PresentationFormat>
  <Paragraphs>110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Luxusný</vt:lpstr>
      <vt:lpstr>Európska únia</vt:lpstr>
      <vt:lpstr>Základné informacie</vt:lpstr>
      <vt:lpstr>Európsky parlament</vt:lpstr>
      <vt:lpstr>Európska rada</vt:lpstr>
      <vt:lpstr>Rada európskej únie</vt:lpstr>
      <vt:lpstr>Európska komisia</vt:lpstr>
      <vt:lpstr>Súdny dvor Európskej únie</vt:lpstr>
      <vt:lpstr>Dvor audítorov</vt:lpstr>
      <vt:lpstr>Európsky hospodársky a sociálny výbor</vt:lpstr>
      <vt:lpstr>Výbor regiónov</vt:lpstr>
      <vt:lpstr>Európska centrálna banka</vt:lpstr>
      <vt:lpstr>Európska investičná banka</vt:lpstr>
      <vt:lpstr>Európsky investičný fond</vt:lpstr>
      <vt:lpstr>Európsky ombudsman</vt:lpstr>
      <vt:lpstr>Európsky dozorný úradník pre ochranu údajov</vt:lpstr>
      <vt:lpstr>Členské štaty EÚ + kandidátske krajiny</vt:lpstr>
      <vt:lpstr>Koniec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Európska únia</dc:title>
  <dc:creator>Tomi</dc:creator>
  <cp:lastModifiedBy>Tomi</cp:lastModifiedBy>
  <cp:revision>29</cp:revision>
  <dcterms:created xsi:type="dcterms:W3CDTF">2011-11-03T18:19:00Z</dcterms:created>
  <dcterms:modified xsi:type="dcterms:W3CDTF">2011-11-03T23:00:17Z</dcterms:modified>
</cp:coreProperties>
</file>